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6"/>
  </p:notesMasterIdLst>
  <p:handoutMasterIdLst>
    <p:handoutMasterId r:id="rId37"/>
  </p:handoutMasterIdLst>
  <p:sldIdLst>
    <p:sldId id="258" r:id="rId2"/>
    <p:sldId id="256" r:id="rId3"/>
    <p:sldId id="257" r:id="rId4"/>
    <p:sldId id="285" r:id="rId5"/>
    <p:sldId id="286" r:id="rId6"/>
    <p:sldId id="287" r:id="rId7"/>
    <p:sldId id="289" r:id="rId8"/>
    <p:sldId id="290" r:id="rId9"/>
    <p:sldId id="291" r:id="rId10"/>
    <p:sldId id="292" r:id="rId11"/>
    <p:sldId id="310" r:id="rId12"/>
    <p:sldId id="294" r:id="rId13"/>
    <p:sldId id="295" r:id="rId14"/>
    <p:sldId id="311" r:id="rId15"/>
    <p:sldId id="297" r:id="rId16"/>
    <p:sldId id="312" r:id="rId17"/>
    <p:sldId id="309"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A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showGuides="1">
      <p:cViewPr varScale="1">
        <p:scale>
          <a:sx n="72" d="100"/>
          <a:sy n="72" d="100"/>
        </p:scale>
        <p:origin x="122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204988E-D10B-40F3-BB98-3A78E1311704}" type="datetimeFigureOut">
              <a:rPr lang="es-ES" smtClean="0"/>
              <a:t>11/11/2019</a:t>
            </a:fld>
            <a:endParaRPr lang="es-ES"/>
          </a:p>
        </p:txBody>
      </p:sp>
      <p:sp>
        <p:nvSpPr>
          <p:cNvPr id="4" name="Marcador de pie de pá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73D2849-921C-467D-B648-D217D6822530}" type="slidenum">
              <a:rPr lang="es-ES" smtClean="0"/>
              <a:t>‹Nº›</a:t>
            </a:fld>
            <a:endParaRPr lang="es-ES"/>
          </a:p>
        </p:txBody>
      </p:sp>
    </p:spTree>
    <p:extLst>
      <p:ext uri="{BB962C8B-B14F-4D97-AF65-F5344CB8AC3E}">
        <p14:creationId xmlns:p14="http://schemas.microsoft.com/office/powerpoint/2010/main" val="326190380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3C0D5E9-F74A-4ECA-A052-CDAFE315165E}" type="datetimeFigureOut">
              <a:rPr lang="es-ES" smtClean="0"/>
              <a:t>11/11/2019</a:t>
            </a:fld>
            <a:endParaRPr lang="es-ES"/>
          </a:p>
        </p:txBody>
      </p:sp>
      <p:sp>
        <p:nvSpPr>
          <p:cNvPr id="4" name="Marcador de imagen d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6A2811A-6DE6-42BA-BBB1-E77CEA99C382}" type="slidenum">
              <a:rPr lang="es-ES" smtClean="0"/>
              <a:t>‹Nº›</a:t>
            </a:fld>
            <a:endParaRPr lang="es-ES"/>
          </a:p>
        </p:txBody>
      </p:sp>
    </p:spTree>
    <p:extLst>
      <p:ext uri="{BB962C8B-B14F-4D97-AF65-F5344CB8AC3E}">
        <p14:creationId xmlns:p14="http://schemas.microsoft.com/office/powerpoint/2010/main" val="84616673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160"/>
            <a:ext cx="9144000" cy="6870700"/>
          </a:xfrm>
          <a:prstGeom prst="rect">
            <a:avLst/>
          </a:prstGeom>
        </p:spPr>
      </p:pic>
      <p:pic>
        <p:nvPicPr>
          <p:cNvPr id="5" name="Imagen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77095" y="401739"/>
            <a:ext cx="2589809" cy="3023451"/>
          </a:xfrm>
          <a:prstGeom prst="rect">
            <a:avLst/>
          </a:prstGeom>
        </p:spPr>
      </p:pic>
      <p:sp>
        <p:nvSpPr>
          <p:cNvPr id="9" name="Marcador de texto 8"/>
          <p:cNvSpPr>
            <a:spLocks noGrp="1"/>
          </p:cNvSpPr>
          <p:nvPr>
            <p:ph type="body" sz="quarter" idx="10" hasCustomPrompt="1"/>
          </p:nvPr>
        </p:nvSpPr>
        <p:spPr>
          <a:xfrm>
            <a:off x="2503486" y="3790400"/>
            <a:ext cx="4137025" cy="405601"/>
          </a:xfrm>
        </p:spPr>
        <p:txBody>
          <a:bodyPr/>
          <a:lstStyle>
            <a:lvl1pPr algn="ctr">
              <a:defRPr sz="3200" b="1">
                <a:solidFill>
                  <a:schemeClr val="bg1"/>
                </a:solidFill>
              </a:defRPr>
            </a:lvl1pPr>
          </a:lstStyle>
          <a:p>
            <a:pPr lvl="0"/>
            <a:r>
              <a:rPr lang="es-ES" dirty="0"/>
              <a:t>Título ponencia</a:t>
            </a:r>
          </a:p>
        </p:txBody>
      </p:sp>
      <p:sp>
        <p:nvSpPr>
          <p:cNvPr id="10" name="Marcador de texto 8"/>
          <p:cNvSpPr>
            <a:spLocks noGrp="1"/>
          </p:cNvSpPr>
          <p:nvPr>
            <p:ph type="body" sz="quarter" idx="11" hasCustomPrompt="1"/>
          </p:nvPr>
        </p:nvSpPr>
        <p:spPr>
          <a:xfrm>
            <a:off x="2503484" y="5080192"/>
            <a:ext cx="4137025" cy="405601"/>
          </a:xfrm>
        </p:spPr>
        <p:txBody>
          <a:bodyPr>
            <a:normAutofit/>
          </a:bodyPr>
          <a:lstStyle>
            <a:lvl1pPr algn="ctr">
              <a:defRPr sz="2300" b="0" baseline="0">
                <a:solidFill>
                  <a:schemeClr val="bg1"/>
                </a:solidFill>
              </a:defRPr>
            </a:lvl1pPr>
          </a:lstStyle>
          <a:p>
            <a:pPr lvl="0"/>
            <a:r>
              <a:rPr lang="es-ES" dirty="0"/>
              <a:t>Nombre Ponente</a:t>
            </a:r>
          </a:p>
        </p:txBody>
      </p:sp>
      <p:sp>
        <p:nvSpPr>
          <p:cNvPr id="11" name="Marcador de texto 8"/>
          <p:cNvSpPr>
            <a:spLocks noGrp="1"/>
          </p:cNvSpPr>
          <p:nvPr>
            <p:ph type="body" sz="quarter" idx="12" hasCustomPrompt="1"/>
          </p:nvPr>
        </p:nvSpPr>
        <p:spPr>
          <a:xfrm>
            <a:off x="2503485" y="4289036"/>
            <a:ext cx="4137025" cy="405601"/>
          </a:xfrm>
        </p:spPr>
        <p:txBody>
          <a:bodyPr>
            <a:normAutofit/>
          </a:bodyPr>
          <a:lstStyle>
            <a:lvl1pPr algn="ctr">
              <a:defRPr sz="2400" b="1" baseline="0">
                <a:solidFill>
                  <a:schemeClr val="bg1"/>
                </a:solidFill>
              </a:defRPr>
            </a:lvl1pPr>
          </a:lstStyle>
          <a:p>
            <a:pPr lvl="0"/>
            <a:r>
              <a:rPr lang="es-ES" dirty="0"/>
              <a:t>Subtítulo ponencia</a:t>
            </a:r>
          </a:p>
        </p:txBody>
      </p:sp>
      <p:sp>
        <p:nvSpPr>
          <p:cNvPr id="12" name="Marcador de texto 8"/>
          <p:cNvSpPr>
            <a:spLocks noGrp="1"/>
          </p:cNvSpPr>
          <p:nvPr>
            <p:ph type="body" sz="quarter" idx="13" hasCustomPrompt="1"/>
          </p:nvPr>
        </p:nvSpPr>
        <p:spPr>
          <a:xfrm>
            <a:off x="2503483" y="5455313"/>
            <a:ext cx="4137025" cy="405601"/>
          </a:xfrm>
        </p:spPr>
        <p:txBody>
          <a:bodyPr>
            <a:normAutofit/>
          </a:bodyPr>
          <a:lstStyle>
            <a:lvl1pPr algn="ctr">
              <a:defRPr sz="1600" b="0" baseline="0">
                <a:solidFill>
                  <a:schemeClr val="bg1"/>
                </a:solidFill>
              </a:defRPr>
            </a:lvl1pPr>
          </a:lstStyle>
          <a:p>
            <a:pPr lvl="0"/>
            <a:r>
              <a:rPr lang="es-ES" dirty="0"/>
              <a:t>Cargo, Empresa</a:t>
            </a:r>
          </a:p>
        </p:txBody>
      </p:sp>
      <p:pic>
        <p:nvPicPr>
          <p:cNvPr id="3" name="Imagen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54239" y="3912540"/>
            <a:ext cx="1889761" cy="2945460"/>
          </a:xfrm>
          <a:prstGeom prst="rect">
            <a:avLst/>
          </a:prstGeom>
        </p:spPr>
      </p:pic>
    </p:spTree>
    <p:extLst>
      <p:ext uri="{BB962C8B-B14F-4D97-AF65-F5344CB8AC3E}">
        <p14:creationId xmlns:p14="http://schemas.microsoft.com/office/powerpoint/2010/main" val="418435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3" y="0"/>
            <a:ext cx="9127593" cy="6858000"/>
          </a:xfrm>
          <a:prstGeom prst="rect">
            <a:avLst/>
          </a:prstGeom>
        </p:spPr>
      </p:pic>
      <p:sp>
        <p:nvSpPr>
          <p:cNvPr id="9" name="Título 8"/>
          <p:cNvSpPr>
            <a:spLocks noGrp="1"/>
          </p:cNvSpPr>
          <p:nvPr>
            <p:ph type="title" hasCustomPrompt="1"/>
          </p:nvPr>
        </p:nvSpPr>
        <p:spPr>
          <a:xfrm>
            <a:off x="797009" y="2327890"/>
            <a:ext cx="7886700" cy="602550"/>
          </a:xfrm>
        </p:spPr>
        <p:txBody>
          <a:bodyPr/>
          <a:lstStyle>
            <a:lvl1pPr>
              <a:defRPr/>
            </a:lvl1pPr>
          </a:lstStyle>
          <a:p>
            <a:r>
              <a:rPr lang="es-ES" dirty="0"/>
              <a:t>Título</a:t>
            </a:r>
          </a:p>
        </p:txBody>
      </p:sp>
      <p:sp>
        <p:nvSpPr>
          <p:cNvPr id="18" name="Marcador de texto 17"/>
          <p:cNvSpPr>
            <a:spLocks noGrp="1"/>
          </p:cNvSpPr>
          <p:nvPr>
            <p:ph type="body" sz="quarter" idx="12"/>
          </p:nvPr>
        </p:nvSpPr>
        <p:spPr>
          <a:xfrm>
            <a:off x="797009" y="3105585"/>
            <a:ext cx="7549979" cy="3340935"/>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26" name="Marcador de texto 22"/>
          <p:cNvSpPr>
            <a:spLocks noGrp="1"/>
          </p:cNvSpPr>
          <p:nvPr>
            <p:ph type="body" sz="quarter" idx="17" hasCustomPrompt="1"/>
          </p:nvPr>
        </p:nvSpPr>
        <p:spPr>
          <a:xfrm>
            <a:off x="797009" y="372304"/>
            <a:ext cx="4443412" cy="203635"/>
          </a:xfrm>
        </p:spPr>
        <p:txBody>
          <a:bodyPr>
            <a:normAutofit/>
          </a:bodyPr>
          <a:lstStyle>
            <a:lvl1pPr>
              <a:defRPr sz="1400" b="1" cap="all" spc="100" baseline="0">
                <a:solidFill>
                  <a:srgbClr val="3FA635"/>
                </a:solidFill>
              </a:defRPr>
            </a:lvl1pPr>
          </a:lstStyle>
          <a:p>
            <a:pPr lvl="0"/>
            <a:r>
              <a:rPr lang="es-ES" dirty="0"/>
              <a:t>Carlos nadal </a:t>
            </a:r>
            <a:r>
              <a:rPr lang="es-ES" dirty="0" err="1"/>
              <a:t>roig</a:t>
            </a:r>
            <a:endParaRPr lang="es-ES" dirty="0"/>
          </a:p>
        </p:txBody>
      </p:sp>
      <p:sp>
        <p:nvSpPr>
          <p:cNvPr id="27" name="Marcador de texto 24"/>
          <p:cNvSpPr>
            <a:spLocks noGrp="1"/>
          </p:cNvSpPr>
          <p:nvPr>
            <p:ph type="body" sz="quarter" idx="18" hasCustomPrompt="1"/>
          </p:nvPr>
        </p:nvSpPr>
        <p:spPr>
          <a:xfrm>
            <a:off x="797009" y="1546697"/>
            <a:ext cx="3886200" cy="238624"/>
          </a:xfrm>
        </p:spPr>
        <p:txBody>
          <a:bodyPr>
            <a:normAutofit/>
          </a:bodyPr>
          <a:lstStyle>
            <a:lvl1pPr>
              <a:defRPr sz="1700" b="1">
                <a:solidFill>
                  <a:schemeClr val="bg2">
                    <a:lumMod val="25000"/>
                  </a:schemeClr>
                </a:solidFill>
              </a:defRPr>
            </a:lvl1pPr>
          </a:lstStyle>
          <a:p>
            <a:pPr lvl="0"/>
            <a:r>
              <a:rPr lang="es-ES" dirty="0"/>
              <a:t>Subtítulo ponencia</a:t>
            </a:r>
          </a:p>
        </p:txBody>
      </p:sp>
      <p:sp>
        <p:nvSpPr>
          <p:cNvPr id="28" name="Marcador de texto 26"/>
          <p:cNvSpPr>
            <a:spLocks noGrp="1"/>
          </p:cNvSpPr>
          <p:nvPr>
            <p:ph type="body" sz="quarter" idx="19" hasCustomPrompt="1"/>
          </p:nvPr>
        </p:nvSpPr>
        <p:spPr>
          <a:xfrm>
            <a:off x="797009" y="1193303"/>
            <a:ext cx="4564062" cy="267868"/>
          </a:xfrm>
        </p:spPr>
        <p:txBody>
          <a:bodyPr>
            <a:noAutofit/>
          </a:bodyPr>
          <a:lstStyle>
            <a:lvl1pPr>
              <a:defRPr sz="2800" b="1">
                <a:solidFill>
                  <a:schemeClr val="bg2">
                    <a:lumMod val="25000"/>
                  </a:schemeClr>
                </a:solidFill>
              </a:defRPr>
            </a:lvl1pPr>
          </a:lstStyle>
          <a:p>
            <a:pPr lvl="0"/>
            <a:r>
              <a:rPr lang="es-ES" dirty="0"/>
              <a:t>Evaluación del desempeño</a:t>
            </a:r>
          </a:p>
        </p:txBody>
      </p:sp>
    </p:spTree>
    <p:extLst>
      <p:ext uri="{BB962C8B-B14F-4D97-AF65-F5344CB8AC3E}">
        <p14:creationId xmlns:p14="http://schemas.microsoft.com/office/powerpoint/2010/main" val="291877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3" y="0"/>
            <a:ext cx="9127593" cy="6858000"/>
          </a:xfrm>
          <a:prstGeom prst="rect">
            <a:avLst/>
          </a:prstGeom>
        </p:spPr>
      </p:pic>
      <p:sp>
        <p:nvSpPr>
          <p:cNvPr id="12" name="Título 8"/>
          <p:cNvSpPr>
            <a:spLocks noGrp="1"/>
          </p:cNvSpPr>
          <p:nvPr>
            <p:ph type="title" hasCustomPrompt="1"/>
          </p:nvPr>
        </p:nvSpPr>
        <p:spPr>
          <a:xfrm>
            <a:off x="781257" y="2327890"/>
            <a:ext cx="4459164" cy="602550"/>
          </a:xfrm>
        </p:spPr>
        <p:txBody>
          <a:bodyPr/>
          <a:lstStyle>
            <a:lvl1pPr>
              <a:defRPr/>
            </a:lvl1pPr>
          </a:lstStyle>
          <a:p>
            <a:r>
              <a:rPr lang="es-ES" dirty="0"/>
              <a:t>Título</a:t>
            </a:r>
          </a:p>
        </p:txBody>
      </p:sp>
      <p:sp>
        <p:nvSpPr>
          <p:cNvPr id="13" name="Marcador de texto 17"/>
          <p:cNvSpPr>
            <a:spLocks noGrp="1"/>
          </p:cNvSpPr>
          <p:nvPr>
            <p:ph type="body" sz="quarter" idx="12"/>
          </p:nvPr>
        </p:nvSpPr>
        <p:spPr>
          <a:xfrm>
            <a:off x="789133" y="3105585"/>
            <a:ext cx="4459164" cy="334093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11" name="Marcador de texto 22"/>
          <p:cNvSpPr>
            <a:spLocks noGrp="1"/>
          </p:cNvSpPr>
          <p:nvPr>
            <p:ph type="body" sz="quarter" idx="17" hasCustomPrompt="1"/>
          </p:nvPr>
        </p:nvSpPr>
        <p:spPr>
          <a:xfrm>
            <a:off x="797009" y="372304"/>
            <a:ext cx="4443412" cy="203635"/>
          </a:xfrm>
        </p:spPr>
        <p:txBody>
          <a:bodyPr>
            <a:normAutofit/>
          </a:bodyPr>
          <a:lstStyle>
            <a:lvl1pPr>
              <a:defRPr sz="1400" b="1" cap="all" spc="100" baseline="0">
                <a:solidFill>
                  <a:srgbClr val="3FA635"/>
                </a:solidFill>
              </a:defRPr>
            </a:lvl1pPr>
          </a:lstStyle>
          <a:p>
            <a:pPr lvl="0"/>
            <a:r>
              <a:rPr lang="es-ES" dirty="0"/>
              <a:t>NOMBRE Y APELLIDOS PONENTE</a:t>
            </a:r>
          </a:p>
        </p:txBody>
      </p:sp>
      <p:sp>
        <p:nvSpPr>
          <p:cNvPr id="14" name="Marcador de texto 26"/>
          <p:cNvSpPr>
            <a:spLocks noGrp="1"/>
          </p:cNvSpPr>
          <p:nvPr>
            <p:ph type="body" sz="quarter" idx="19" hasCustomPrompt="1"/>
          </p:nvPr>
        </p:nvSpPr>
        <p:spPr>
          <a:xfrm>
            <a:off x="797009" y="1193303"/>
            <a:ext cx="4564062" cy="267868"/>
          </a:xfrm>
        </p:spPr>
        <p:txBody>
          <a:bodyPr>
            <a:noAutofit/>
          </a:bodyPr>
          <a:lstStyle>
            <a:lvl1pPr>
              <a:defRPr sz="2800" b="1">
                <a:solidFill>
                  <a:schemeClr val="bg2">
                    <a:lumMod val="25000"/>
                  </a:schemeClr>
                </a:solidFill>
              </a:defRPr>
            </a:lvl1pPr>
          </a:lstStyle>
          <a:p>
            <a:pPr lvl="0"/>
            <a:r>
              <a:rPr lang="es-ES" dirty="0"/>
              <a:t>Título ponencia</a:t>
            </a:r>
          </a:p>
        </p:txBody>
      </p:sp>
      <p:sp>
        <p:nvSpPr>
          <p:cNvPr id="15" name="Marcador de texto 24"/>
          <p:cNvSpPr>
            <a:spLocks noGrp="1"/>
          </p:cNvSpPr>
          <p:nvPr>
            <p:ph type="body" sz="quarter" idx="18" hasCustomPrompt="1"/>
          </p:nvPr>
        </p:nvSpPr>
        <p:spPr>
          <a:xfrm>
            <a:off x="797009" y="1546697"/>
            <a:ext cx="3886200" cy="238624"/>
          </a:xfrm>
        </p:spPr>
        <p:txBody>
          <a:bodyPr>
            <a:normAutofit/>
          </a:bodyPr>
          <a:lstStyle>
            <a:lvl1pPr>
              <a:defRPr sz="1700" b="1">
                <a:solidFill>
                  <a:schemeClr val="bg2">
                    <a:lumMod val="25000"/>
                  </a:schemeClr>
                </a:solidFill>
              </a:defRPr>
            </a:lvl1pPr>
          </a:lstStyle>
          <a:p>
            <a:pPr lvl="0"/>
            <a:r>
              <a:rPr lang="es-ES" dirty="0"/>
              <a:t>Subtítulo ponencia</a:t>
            </a:r>
          </a:p>
        </p:txBody>
      </p:sp>
      <p:sp>
        <p:nvSpPr>
          <p:cNvPr id="3" name="Marcador de posición de imagen 2"/>
          <p:cNvSpPr>
            <a:spLocks noGrp="1"/>
          </p:cNvSpPr>
          <p:nvPr>
            <p:ph type="pic" sz="quarter" idx="20"/>
          </p:nvPr>
        </p:nvSpPr>
        <p:spPr>
          <a:xfrm>
            <a:off x="5451475" y="3105150"/>
            <a:ext cx="3132138" cy="3341370"/>
          </a:xfrm>
        </p:spPr>
        <p:txBody>
          <a:bodyPr/>
          <a:lstStyle/>
          <a:p>
            <a:r>
              <a:rPr lang="es-ES"/>
              <a:t>Haga clic en el icono para agregar una imagen</a:t>
            </a:r>
          </a:p>
        </p:txBody>
      </p:sp>
      <p:sp>
        <p:nvSpPr>
          <p:cNvPr id="4" name="CuadroTexto 3">
            <a:extLst>
              <a:ext uri="{FF2B5EF4-FFF2-40B4-BE49-F238E27FC236}">
                <a16:creationId xmlns:a16="http://schemas.microsoft.com/office/drawing/2014/main" id="{24B86624-97B6-4531-9F0C-F653F3ABE656}"/>
              </a:ext>
            </a:extLst>
          </p:cNvPr>
          <p:cNvSpPr txBox="1"/>
          <p:nvPr userDrawn="1"/>
        </p:nvSpPr>
        <p:spPr>
          <a:xfrm>
            <a:off x="8346991" y="6583680"/>
            <a:ext cx="586697" cy="307777"/>
          </a:xfrm>
          <a:prstGeom prst="rect">
            <a:avLst/>
          </a:prstGeom>
          <a:noFill/>
        </p:spPr>
        <p:txBody>
          <a:bodyPr wrap="square" rtlCol="0">
            <a:spAutoFit/>
          </a:bodyPr>
          <a:lstStyle/>
          <a:p>
            <a:fld id="{FB83D300-DD1A-4748-932B-FE161545C40F}" type="slidenum">
              <a:rPr lang="es-ES" sz="1400" smtClean="0"/>
              <a:t>‹Nº›</a:t>
            </a:fld>
            <a:endParaRPr lang="es-ES" sz="1400" dirty="0"/>
          </a:p>
        </p:txBody>
      </p:sp>
    </p:spTree>
    <p:extLst>
      <p:ext uri="{BB962C8B-B14F-4D97-AF65-F5344CB8AC3E}">
        <p14:creationId xmlns:p14="http://schemas.microsoft.com/office/powerpoint/2010/main" val="2761298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608483"/>
            <a:ext cx="7886700" cy="602550"/>
          </a:xfrm>
          <a:prstGeom prst="rect">
            <a:avLst/>
          </a:prstGeom>
        </p:spPr>
        <p:txBody>
          <a:bodyPr vert="horz" lIns="0" tIns="0" rIns="0" bIns="0" rtlCol="0" anchor="ctr">
            <a:noAutofit/>
          </a:bodyPr>
          <a:lstStyle/>
          <a:p>
            <a:pPr marL="342900" lvl="0" indent="-342900" algn="l" defTabSz="457200" rtl="0" eaLnBrk="1" latinLnBrk="0" hangingPunct="1">
              <a:spcBef>
                <a:spcPct val="0"/>
              </a:spcBef>
              <a:buFont typeface="Arial"/>
              <a:buNone/>
              <a:defRPr/>
            </a:pPr>
            <a:r>
              <a:rPr lang="es-ES" dirty="0"/>
              <a:t>Haga clic para modificar el estilo de título del patrón</a:t>
            </a:r>
            <a:endParaRPr lang="en-US" dirty="0"/>
          </a:p>
        </p:txBody>
      </p:sp>
      <p:sp>
        <p:nvSpPr>
          <p:cNvPr id="3" name="Text Placeholder 2"/>
          <p:cNvSpPr>
            <a:spLocks noGrp="1"/>
          </p:cNvSpPr>
          <p:nvPr>
            <p:ph type="body" idx="1"/>
          </p:nvPr>
        </p:nvSpPr>
        <p:spPr>
          <a:xfrm>
            <a:off x="628650" y="3349256"/>
            <a:ext cx="7886700" cy="1956390"/>
          </a:xfrm>
          <a:prstGeom prst="rect">
            <a:avLst/>
          </a:prstGeom>
        </p:spPr>
        <p:txBody>
          <a:bodyPr vert="horz" lIns="0" tIns="0" rIns="0" bIns="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Tree>
    <p:extLst>
      <p:ext uri="{BB962C8B-B14F-4D97-AF65-F5344CB8AC3E}">
        <p14:creationId xmlns:p14="http://schemas.microsoft.com/office/powerpoint/2010/main" val="3725250879"/>
      </p:ext>
    </p:extLst>
  </p:cSld>
  <p:clrMap bg1="lt1" tx1="dk1" bg2="lt2" tx2="dk2" accent1="accent1" accent2="accent2" accent3="accent3" accent4="accent4" accent5="accent5" accent6="accent6" hlink="hlink" folHlink="folHlink"/>
  <p:sldLayoutIdLst>
    <p:sldLayoutId id="2147483654" r:id="rId1"/>
    <p:sldLayoutId id="2147483652" r:id="rId2"/>
    <p:sldLayoutId id="2147483653" r:id="rId3"/>
  </p:sldLayoutIdLst>
  <p:hf hdr="0" ftr="0" dt="0"/>
  <p:txStyles>
    <p:titleStyle>
      <a:lvl1pPr marL="0" indent="0" algn="l" defTabSz="914400" rtl="0" eaLnBrk="1" latinLnBrk="0" hangingPunct="1">
        <a:lnSpc>
          <a:spcPct val="90000"/>
        </a:lnSpc>
        <a:spcBef>
          <a:spcPct val="0"/>
        </a:spcBef>
        <a:buNone/>
        <a:defRPr lang="en-US" sz="3500" b="1" kern="1200" dirty="0">
          <a:solidFill>
            <a:srgbClr val="3FA635"/>
          </a:solidFill>
          <a:latin typeface="Corbel" panose="020B0503020204020204" pitchFamily="34" charset="0"/>
          <a:ea typeface="+mn-ea"/>
          <a:cs typeface="Arial"/>
        </a:defRPr>
      </a:lvl1pPr>
    </p:titleStyle>
    <p:body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EVALUACION%20DEL%20DESEMPEN&#771;O.xlsx"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0"/>
          </p:nvPr>
        </p:nvSpPr>
        <p:spPr/>
        <p:txBody>
          <a:bodyPr>
            <a:normAutofit fontScale="55000" lnSpcReduction="20000"/>
          </a:bodyPr>
          <a:lstStyle/>
          <a:p>
            <a:r>
              <a:rPr lang="es-ES" dirty="0"/>
              <a:t>COMISION DE RR HH Y SEGURIDAD Y SALUD LABORAL</a:t>
            </a:r>
          </a:p>
        </p:txBody>
      </p:sp>
      <p:sp>
        <p:nvSpPr>
          <p:cNvPr id="7" name="Marcador de texto 6"/>
          <p:cNvSpPr>
            <a:spLocks noGrp="1"/>
          </p:cNvSpPr>
          <p:nvPr>
            <p:ph type="body" sz="quarter" idx="11"/>
          </p:nvPr>
        </p:nvSpPr>
        <p:spPr/>
        <p:txBody>
          <a:bodyPr>
            <a:normAutofit/>
          </a:bodyPr>
          <a:lstStyle/>
          <a:p>
            <a:pPr marL="342900" indent="-342900">
              <a:buFontTx/>
              <a:buChar char="-"/>
            </a:pPr>
            <a:r>
              <a:rPr lang="es-ES" dirty="0"/>
              <a:t>Juan Carlos Algovia Denches</a:t>
            </a:r>
          </a:p>
          <a:p>
            <a:pPr marL="342900" indent="-342900">
              <a:buFontTx/>
              <a:buChar char="-"/>
            </a:pPr>
            <a:endParaRPr lang="es-ES" dirty="0"/>
          </a:p>
        </p:txBody>
      </p:sp>
      <p:sp>
        <p:nvSpPr>
          <p:cNvPr id="8" name="Marcador de texto 7"/>
          <p:cNvSpPr>
            <a:spLocks noGrp="1"/>
          </p:cNvSpPr>
          <p:nvPr>
            <p:ph type="body" sz="quarter" idx="12"/>
          </p:nvPr>
        </p:nvSpPr>
        <p:spPr/>
        <p:txBody>
          <a:bodyPr>
            <a:normAutofit fontScale="70000" lnSpcReduction="20000"/>
          </a:bodyPr>
          <a:lstStyle/>
          <a:p>
            <a:r>
              <a:rPr lang="es-ES" dirty="0"/>
              <a:t>MEDICION DE LA EVALUACIÓN DEL DESEMPEÑO</a:t>
            </a:r>
          </a:p>
        </p:txBody>
      </p:sp>
      <p:sp>
        <p:nvSpPr>
          <p:cNvPr id="9" name="Marcador de texto 8"/>
          <p:cNvSpPr>
            <a:spLocks noGrp="1"/>
          </p:cNvSpPr>
          <p:nvPr>
            <p:ph type="body" sz="quarter" idx="13"/>
          </p:nvPr>
        </p:nvSpPr>
        <p:spPr/>
        <p:txBody>
          <a:bodyPr/>
          <a:lstStyle/>
          <a:p>
            <a:r>
              <a:rPr lang="es-ES" dirty="0"/>
              <a:t>Director de RR HH  de EPREMASA</a:t>
            </a:r>
          </a:p>
        </p:txBody>
      </p:sp>
      <p:sp>
        <p:nvSpPr>
          <p:cNvPr id="6" name="Marcador de texto 6">
            <a:extLst>
              <a:ext uri="{FF2B5EF4-FFF2-40B4-BE49-F238E27FC236}">
                <a16:creationId xmlns:a16="http://schemas.microsoft.com/office/drawing/2014/main" id="{18C5BC69-3B16-477A-9F34-128584D8DD56}"/>
              </a:ext>
            </a:extLst>
          </p:cNvPr>
          <p:cNvSpPr txBox="1">
            <a:spLocks/>
          </p:cNvSpPr>
          <p:nvPr/>
        </p:nvSpPr>
        <p:spPr>
          <a:xfrm>
            <a:off x="2503482" y="5751148"/>
            <a:ext cx="4137025" cy="405601"/>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300" b="0" kern="1200" baseline="0">
                <a:solidFill>
                  <a:schemeClr val="bg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Tx/>
              <a:buChar char="-"/>
            </a:pPr>
            <a:r>
              <a:rPr lang="es-ES" dirty="0"/>
              <a:t>Carlos Nadal Roig</a:t>
            </a:r>
          </a:p>
          <a:p>
            <a:pPr marL="342900" indent="-342900">
              <a:buFontTx/>
              <a:buChar char="-"/>
            </a:pPr>
            <a:endParaRPr lang="es-ES" dirty="0"/>
          </a:p>
        </p:txBody>
      </p:sp>
      <p:sp>
        <p:nvSpPr>
          <p:cNvPr id="10" name="Marcador de texto 8">
            <a:extLst>
              <a:ext uri="{FF2B5EF4-FFF2-40B4-BE49-F238E27FC236}">
                <a16:creationId xmlns:a16="http://schemas.microsoft.com/office/drawing/2014/main" id="{DBCA6C00-C07D-4610-BE5D-0CC0A6B2DD2D}"/>
              </a:ext>
            </a:extLst>
          </p:cNvPr>
          <p:cNvSpPr txBox="1">
            <a:spLocks/>
          </p:cNvSpPr>
          <p:nvPr/>
        </p:nvSpPr>
        <p:spPr>
          <a:xfrm>
            <a:off x="2622746" y="6215989"/>
            <a:ext cx="4137025" cy="405601"/>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600" b="0" kern="1200" baseline="0">
                <a:solidFill>
                  <a:schemeClr val="bg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Director de RR HH de EMAYA</a:t>
            </a:r>
          </a:p>
        </p:txBody>
      </p:sp>
    </p:spTree>
    <p:extLst>
      <p:ext uri="{BB962C8B-B14F-4D97-AF65-F5344CB8AC3E}">
        <p14:creationId xmlns:p14="http://schemas.microsoft.com/office/powerpoint/2010/main" val="68932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2.1. ¿Qué hacer? FUNCIONES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fontScale="92500" lnSpcReduction="10000"/>
          </a:bodyPr>
          <a:lstStyle/>
          <a:p>
            <a:pPr lvl="0" hangingPunct="0">
              <a:lnSpc>
                <a:spcPct val="100000"/>
              </a:lnSpc>
              <a:spcBef>
                <a:spcPts val="0"/>
              </a:spcBef>
              <a:tabLst>
                <a:tab pos="5143499" algn="l"/>
                <a:tab pos="5581653" algn="l"/>
              </a:tabLst>
              <a:defRPr sz="1800" b="0" i="0" u="none" strike="noStrike" kern="0" cap="none" spc="0" baseline="0">
                <a:solidFill>
                  <a:srgbClr val="000000"/>
                </a:solidFill>
                <a:uFillTx/>
              </a:defRPr>
            </a:pPr>
            <a:r>
              <a:rPr lang="es-ES" dirty="0">
                <a:solidFill>
                  <a:srgbClr val="000000"/>
                </a:solidFill>
                <a:latin typeface="Calibri"/>
                <a:ea typeface="Calibri" pitchFamily="34"/>
                <a:cs typeface="Calibri" pitchFamily="34"/>
              </a:rPr>
              <a:t>El SGD debe contemplar tres áreas relevantes para el desempeño de cualquier empleado de la empresa:</a:t>
            </a:r>
          </a:p>
          <a:p>
            <a:pPr lvl="0" hangingPunct="0">
              <a:lnSpc>
                <a:spcPct val="100000"/>
              </a:lnSpc>
              <a:spcBef>
                <a:spcPts val="0"/>
              </a:spcBef>
              <a:tabLst>
                <a:tab pos="5143499" algn="l"/>
                <a:tab pos="5581653" algn="l"/>
              </a:tabLst>
              <a:defRPr sz="1800" b="0" i="0" u="none" strike="noStrike" kern="0" cap="none" spc="0" baseline="0">
                <a:solidFill>
                  <a:srgbClr val="000000"/>
                </a:solidFill>
                <a:uFillTx/>
              </a:defRPr>
            </a:pPr>
            <a:endParaRPr lang="es-ES" dirty="0">
              <a:solidFill>
                <a:srgbClr val="000000"/>
              </a:solidFill>
              <a:latin typeface="Calibri"/>
              <a:cs typeface="Calibri" pitchFamily="34"/>
            </a:endParaRPr>
          </a:p>
          <a:p>
            <a:pPr marL="2171699" lvl="4" indent="-342900" hangingPunct="0">
              <a:lnSpc>
                <a:spcPct val="100000"/>
              </a:lnSpc>
              <a:spcBef>
                <a:spcPts val="0"/>
              </a:spcBef>
              <a:buSzPct val="100000"/>
              <a:buFont typeface="Calibri Light"/>
              <a:buAutoNum type="arabicPeriod"/>
              <a:tabLst>
                <a:tab pos="5143499" algn="l"/>
                <a:tab pos="5581652" algn="l"/>
              </a:tabLst>
              <a:defRPr sz="1800" b="0" i="0" u="none" strike="noStrike" kern="0" cap="none" spc="0" baseline="0">
                <a:solidFill>
                  <a:srgbClr val="000000"/>
                </a:solidFill>
                <a:uFillTx/>
              </a:defRPr>
            </a:pPr>
            <a:r>
              <a:rPr lang="es-ES" sz="2000" dirty="0">
                <a:solidFill>
                  <a:srgbClr val="4472C4"/>
                </a:solidFill>
                <a:effectLst>
                  <a:outerShdw dist="25402" dir="5400000">
                    <a:srgbClr val="6E747A"/>
                  </a:outerShdw>
                </a:effectLst>
                <a:latin typeface="Calibri"/>
                <a:cs typeface="Calibri" pitchFamily="34"/>
              </a:rPr>
              <a:t>Qué debe hacer.</a:t>
            </a:r>
          </a:p>
          <a:p>
            <a:pPr marL="2171699" lvl="4" indent="-342900" hangingPunct="0">
              <a:lnSpc>
                <a:spcPct val="100000"/>
              </a:lnSpc>
              <a:spcBef>
                <a:spcPts val="0"/>
              </a:spcBef>
              <a:buSzPct val="100000"/>
              <a:buFont typeface="Calibri Light"/>
              <a:buAutoNum type="arabicPeriod"/>
              <a:tabLst>
                <a:tab pos="5143499" algn="l"/>
                <a:tab pos="5581652" algn="l"/>
              </a:tabLst>
              <a:defRPr sz="1800" b="0" i="0" u="none" strike="noStrike" kern="0" cap="none" spc="0" baseline="0">
                <a:solidFill>
                  <a:srgbClr val="000000"/>
                </a:solidFill>
                <a:uFillTx/>
              </a:defRPr>
            </a:pPr>
            <a:r>
              <a:rPr lang="es-ES" sz="2000" dirty="0">
                <a:solidFill>
                  <a:srgbClr val="4472C4"/>
                </a:solidFill>
                <a:effectLst>
                  <a:outerShdw dist="25402" dir="5400000">
                    <a:srgbClr val="6E747A"/>
                  </a:outerShdw>
                </a:effectLst>
                <a:latin typeface="Calibri"/>
                <a:cs typeface="Calibri" pitchFamily="34"/>
              </a:rPr>
              <a:t>Cómo debe hacerlo y</a:t>
            </a:r>
          </a:p>
          <a:p>
            <a:pPr marL="2171699" lvl="4" indent="-342900" hangingPunct="0">
              <a:lnSpc>
                <a:spcPct val="100000"/>
              </a:lnSpc>
              <a:spcBef>
                <a:spcPts val="0"/>
              </a:spcBef>
              <a:buSzPct val="100000"/>
              <a:buFont typeface="Calibri Light"/>
              <a:buAutoNum type="arabicPeriod"/>
              <a:tabLst>
                <a:tab pos="5143499" algn="l"/>
                <a:tab pos="5581652" algn="l"/>
              </a:tabLst>
              <a:defRPr sz="1800" b="0" i="0" u="none" strike="noStrike" kern="0" cap="none" spc="0" baseline="0">
                <a:solidFill>
                  <a:srgbClr val="000000"/>
                </a:solidFill>
                <a:uFillTx/>
              </a:defRPr>
            </a:pPr>
            <a:r>
              <a:rPr lang="es-ES" sz="2000" dirty="0">
                <a:solidFill>
                  <a:srgbClr val="4472C4"/>
                </a:solidFill>
                <a:effectLst>
                  <a:outerShdw dist="25402" dir="5400000">
                    <a:srgbClr val="6E747A"/>
                  </a:outerShdw>
                </a:effectLst>
                <a:latin typeface="Calibri"/>
                <a:cs typeface="Calibri" pitchFamily="34"/>
              </a:rPr>
              <a:t>Cuáles son los resultados que se esperan.</a:t>
            </a:r>
          </a:p>
          <a:p>
            <a:pPr lvl="0" hangingPunct="0">
              <a:lnSpc>
                <a:spcPct val="100000"/>
              </a:lnSpc>
              <a:spcBef>
                <a:spcPts val="0"/>
              </a:spcBef>
              <a:tabLst>
                <a:tab pos="5143499" algn="l"/>
                <a:tab pos="5581653" algn="l"/>
              </a:tabLst>
              <a:defRPr sz="1800" b="0" i="0" u="none" strike="noStrike" kern="0" cap="none" spc="0" baseline="0">
                <a:solidFill>
                  <a:srgbClr val="000000"/>
                </a:solidFill>
                <a:uFillTx/>
              </a:defRPr>
            </a:pPr>
            <a:endParaRPr lang="es-ES" dirty="0">
              <a:solidFill>
                <a:srgbClr val="000000"/>
              </a:solidFill>
              <a:latin typeface="Calibri"/>
            </a:endParaRPr>
          </a:p>
          <a:p>
            <a:pPr lvl="0" algn="just" hangingPunct="0">
              <a:lnSpc>
                <a:spcPct val="100000"/>
              </a:lnSpc>
              <a:spcBef>
                <a:spcPts val="0"/>
              </a:spcBef>
              <a:tabLst>
                <a:tab pos="5143499" algn="l"/>
                <a:tab pos="5581653" algn="l"/>
              </a:tabLst>
              <a:defRPr sz="1800" b="0" i="0" u="none" strike="noStrike" kern="0" cap="none" spc="0" baseline="0">
                <a:solidFill>
                  <a:srgbClr val="000000"/>
                </a:solidFill>
                <a:uFillTx/>
              </a:defRPr>
            </a:pPr>
            <a:r>
              <a:rPr lang="es-ES" dirty="0">
                <a:solidFill>
                  <a:srgbClr val="000000"/>
                </a:solidFill>
                <a:latin typeface="Calibri"/>
                <a:ea typeface="Calibri" pitchFamily="34"/>
                <a:cs typeface="Calibri" pitchFamily="34"/>
              </a:rPr>
              <a:t>Debido a la diversidad de puestos de trabajo y responsabilidades que existen en la empresa, es necesario utilizar distintos elementos para planificar y evaluar cada una de estas áreas. </a:t>
            </a:r>
          </a:p>
          <a:p>
            <a:pPr lvl="0" algn="just" hangingPunct="0">
              <a:lnSpc>
                <a:spcPct val="100000"/>
              </a:lnSpc>
              <a:spcBef>
                <a:spcPts val="0"/>
              </a:spcBef>
              <a:tabLst>
                <a:tab pos="5143499" algn="l"/>
                <a:tab pos="5581653" algn="l"/>
              </a:tabLst>
              <a:defRPr sz="1800" b="0" i="0" u="none" strike="noStrike" kern="0" cap="none" spc="0" baseline="0">
                <a:solidFill>
                  <a:srgbClr val="000000"/>
                </a:solidFill>
                <a:uFillTx/>
              </a:defRPr>
            </a:pPr>
            <a:endParaRPr lang="es-ES" dirty="0">
              <a:solidFill>
                <a:srgbClr val="000000"/>
              </a:solidFill>
              <a:latin typeface="Calibri"/>
            </a:endParaRPr>
          </a:p>
          <a:p>
            <a:pPr lvl="0" algn="just" hangingPunct="0">
              <a:lnSpc>
                <a:spcPct val="100000"/>
              </a:lnSpc>
              <a:spcBef>
                <a:spcPts val="0"/>
              </a:spcBef>
              <a:tabLst>
                <a:tab pos="5143499" algn="l"/>
                <a:tab pos="5581653" algn="l"/>
              </a:tabLst>
              <a:defRPr sz="1800" b="0" i="0" u="none" strike="noStrike" kern="0" cap="none" spc="0" baseline="0">
                <a:solidFill>
                  <a:srgbClr val="000000"/>
                </a:solidFill>
                <a:uFillTx/>
              </a:defRPr>
            </a:pPr>
            <a:r>
              <a:rPr lang="es-ES" dirty="0">
                <a:solidFill>
                  <a:srgbClr val="000000"/>
                </a:solidFill>
                <a:latin typeface="Calibri"/>
                <a:ea typeface="Calibri" pitchFamily="34"/>
                <a:cs typeface="Calibri" pitchFamily="34"/>
              </a:rPr>
              <a:t>Estos tres elementos se aplicarán de forma genérica a cada empleado, en función de su puesto de trabajo.  </a:t>
            </a:r>
            <a:endParaRPr lang="es-ES" dirty="0">
              <a:solidFill>
                <a:srgbClr val="000000"/>
              </a:solidFill>
              <a:latin typeface="Calibri"/>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2. Contenido del SGD</a:t>
            </a:r>
          </a:p>
        </p:txBody>
      </p:sp>
    </p:spTree>
    <p:extLst>
      <p:ext uri="{BB962C8B-B14F-4D97-AF65-F5344CB8AC3E}">
        <p14:creationId xmlns:p14="http://schemas.microsoft.com/office/powerpoint/2010/main" val="870089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2.1. ¿Qué hacer? FUNCIONES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2930441"/>
            <a:ext cx="7560540" cy="3516080"/>
          </a:xfrm>
        </p:spPr>
        <p:txBody>
          <a:bodyPr>
            <a:normAutofit fontScale="77500" lnSpcReduction="20000"/>
          </a:bodyPr>
          <a:lstStyle/>
          <a:p>
            <a:pPr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a:ea typeface="Calibri" pitchFamily="34"/>
                <a:cs typeface="Calibri" pitchFamily="34"/>
              </a:rPr>
              <a:t>En la empresa se han definido una serie de puestos de trabajo, como agrupaciones de funciones necesarias para conseguir los objetivos de la actividad. Cada persona puede progresar dentro de un mismo puesto de trabajo avanzado en la amplitud y profundidad de los conocimientos y habilidades aplicadas en el desarrollo de su actividad profesional o realizando funciones adicionales y/o más complejas. </a:t>
            </a:r>
            <a:endParaRPr lang="es-ES" sz="2000" dirty="0">
              <a:solidFill>
                <a:srgbClr val="000000"/>
              </a:solidFill>
              <a:latin typeface="Calibri"/>
              <a:ea typeface="Calibri" pitchFamily="34"/>
              <a:cs typeface="Times New Roman" pitchFamily="18"/>
            </a:endParaRPr>
          </a:p>
          <a:p>
            <a:pPr marL="431797" marR="269876" lvl="0" indent="-215898"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a:ea typeface="Calibri" pitchFamily="34"/>
                <a:cs typeface="Calibri" pitchFamily="34"/>
              </a:rPr>
              <a:t> </a:t>
            </a:r>
            <a:endParaRPr lang="es-ES" sz="2000" dirty="0">
              <a:solidFill>
                <a:srgbClr val="000000"/>
              </a:solidFill>
              <a:latin typeface="Calibri"/>
              <a:ea typeface="Calibri" pitchFamily="34"/>
              <a:cs typeface="Times New Roman" pitchFamily="18"/>
            </a:endParaRPr>
          </a:p>
          <a:p>
            <a:pPr marL="215898" marR="269876" lvl="0" indent="-215898" algn="just">
              <a:lnSpc>
                <a:spcPct val="100000"/>
              </a:lnSpc>
              <a:spcBef>
                <a:spcPts val="0"/>
              </a:spcBef>
              <a:tabLst>
                <a:tab pos="5143499" algn="l"/>
                <a:tab pos="5581011" algn="l"/>
              </a:tabLst>
              <a:defRPr sz="1800" b="0" i="0" u="none" strike="noStrike" kern="0" cap="none" spc="0" baseline="0">
                <a:solidFill>
                  <a:srgbClr val="000000"/>
                </a:solidFill>
                <a:uFillTx/>
              </a:defRPr>
            </a:pPr>
            <a:r>
              <a:rPr lang="es-ES" sz="2000" dirty="0">
                <a:solidFill>
                  <a:srgbClr val="000000"/>
                </a:solidFill>
                <a:latin typeface="Calibri"/>
                <a:ea typeface="Calibri" pitchFamily="34"/>
                <a:cs typeface="Calibri" pitchFamily="34"/>
              </a:rPr>
              <a:t>Los puestos de trabajo se recogen en el Manual de Organización de la empresa.</a:t>
            </a:r>
            <a:endParaRPr lang="es-ES" sz="2000" dirty="0">
              <a:solidFill>
                <a:srgbClr val="000000"/>
              </a:solidFill>
              <a:latin typeface="Calibri"/>
              <a:ea typeface="Calibri" pitchFamily="34"/>
              <a:cs typeface="Times New Roman" pitchFamily="18"/>
            </a:endParaRPr>
          </a:p>
          <a:p>
            <a:pPr marL="215898" marR="269876" lvl="0" indent="-215898" algn="just">
              <a:lnSpc>
                <a:spcPct val="100000"/>
              </a:lnSpc>
              <a:spcBef>
                <a:spcPts val="0"/>
              </a:spcBef>
              <a:tabLst>
                <a:tab pos="5143499" algn="l"/>
                <a:tab pos="5581011" algn="l"/>
              </a:tabLst>
              <a:defRPr sz="1800" b="0" i="0" u="none" strike="noStrike" kern="0" cap="none" spc="0" baseline="0">
                <a:solidFill>
                  <a:srgbClr val="000000"/>
                </a:solidFill>
                <a:uFillTx/>
              </a:defRPr>
            </a:pPr>
            <a:r>
              <a:rPr lang="es-ES" sz="2000" dirty="0">
                <a:solidFill>
                  <a:srgbClr val="000000"/>
                </a:solidFill>
                <a:latin typeface="Calibri"/>
                <a:ea typeface="Calibri" pitchFamily="34"/>
                <a:cs typeface="Calibri" pitchFamily="34"/>
              </a:rPr>
              <a:t> </a:t>
            </a:r>
            <a:endParaRPr lang="es-ES" sz="2000" dirty="0">
              <a:solidFill>
                <a:srgbClr val="000000"/>
              </a:solidFill>
              <a:latin typeface="Calibri"/>
              <a:ea typeface="Calibri" pitchFamily="34"/>
              <a:cs typeface="Times New Roman" pitchFamily="18"/>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ea typeface="Calibri" pitchFamily="34"/>
              </a:rPr>
              <a:t>Cada puesto define su contenido funcional en términos de:</a:t>
            </a:r>
          </a:p>
          <a:p>
            <a:pPr lvl="0" algn="just">
              <a:lnSpc>
                <a:spcPct val="100000"/>
              </a:lnSpc>
              <a:spcBef>
                <a:spcPts val="0"/>
              </a:spcBef>
              <a:defRPr sz="1800" b="0" i="0" u="none" strike="noStrike" kern="0" cap="none" spc="0" baseline="0">
                <a:solidFill>
                  <a:srgbClr val="000000"/>
                </a:solidFill>
                <a:uFillTx/>
              </a:defRPr>
            </a:pPr>
            <a:endParaRPr lang="es-ES" sz="2000" dirty="0">
              <a:solidFill>
                <a:srgbClr val="000000"/>
              </a:solidFill>
              <a:latin typeface="Calibri"/>
            </a:endParaRPr>
          </a:p>
          <a:p>
            <a:pPr marL="285750" lvl="0" indent="-285750" algn="just">
              <a:lnSpc>
                <a:spcPct val="100000"/>
              </a:lnSpc>
              <a:spcBef>
                <a:spcPts val="0"/>
              </a:spcBef>
              <a:buSzPct val="100000"/>
              <a:buFont typeface="Arial" pitchFamily="34"/>
              <a:buChar char="•"/>
              <a:defRPr sz="1800" b="0" i="0" u="none" strike="noStrike" kern="0" cap="none" spc="0" baseline="0">
                <a:solidFill>
                  <a:srgbClr val="000000"/>
                </a:solidFill>
                <a:uFillTx/>
              </a:defRPr>
            </a:pPr>
            <a:r>
              <a:rPr lang="es-ES" sz="2000" dirty="0">
                <a:solidFill>
                  <a:srgbClr val="000000"/>
                </a:solidFill>
                <a:latin typeface="Calibri"/>
              </a:rPr>
              <a:t>La </a:t>
            </a:r>
            <a:r>
              <a:rPr lang="es-ES" sz="2000" b="1" dirty="0">
                <a:solidFill>
                  <a:srgbClr val="000000"/>
                </a:solidFill>
                <a:latin typeface="Calibri"/>
              </a:rPr>
              <a:t>descripción</a:t>
            </a:r>
            <a:r>
              <a:rPr lang="es-ES" sz="2000" dirty="0">
                <a:solidFill>
                  <a:srgbClr val="000000"/>
                </a:solidFill>
                <a:latin typeface="Calibri"/>
              </a:rPr>
              <a:t> del puesto de trabajo.</a:t>
            </a:r>
          </a:p>
          <a:p>
            <a:pPr marL="285750" lvl="0" indent="-285750" algn="just">
              <a:lnSpc>
                <a:spcPct val="100000"/>
              </a:lnSpc>
              <a:spcBef>
                <a:spcPts val="0"/>
              </a:spcBef>
              <a:buSzPct val="100000"/>
              <a:buFont typeface="Arial" pitchFamily="34"/>
              <a:buChar char="•"/>
              <a:defRPr sz="1800" b="0" i="0" u="none" strike="noStrike" kern="0" cap="none" spc="0" baseline="0">
                <a:solidFill>
                  <a:srgbClr val="000000"/>
                </a:solidFill>
                <a:uFillTx/>
              </a:defRPr>
            </a:pPr>
            <a:r>
              <a:rPr lang="es-ES" sz="2000" dirty="0">
                <a:solidFill>
                  <a:srgbClr val="000000"/>
                </a:solidFill>
                <a:latin typeface="Calibri"/>
              </a:rPr>
              <a:t>Sus </a:t>
            </a:r>
            <a:r>
              <a:rPr lang="es-ES" sz="2000" b="1" dirty="0">
                <a:solidFill>
                  <a:srgbClr val="000000"/>
                </a:solidFill>
                <a:latin typeface="Calibri"/>
              </a:rPr>
              <a:t>funciones</a:t>
            </a:r>
            <a:r>
              <a:rPr lang="es-ES" sz="2000" dirty="0">
                <a:solidFill>
                  <a:srgbClr val="000000"/>
                </a:solidFill>
                <a:latin typeface="Calibri"/>
              </a:rPr>
              <a:t> o áreas de responsabilidad, que describen de forma genérica cada uno de los ejes de actuación del puesto, identificando su contenido principal, el objeto o proceso sobre el que recae, y su finalidad.</a:t>
            </a:r>
          </a:p>
          <a:p>
            <a:pPr lvl="0" algn="just">
              <a:lnSpc>
                <a:spcPct val="100000"/>
              </a:lnSpc>
              <a:spcBef>
                <a:spcPts val="0"/>
              </a:spcBef>
              <a:defRPr sz="1800" b="0" i="0" u="none" strike="noStrike" kern="0" cap="none" spc="0" baseline="0">
                <a:solidFill>
                  <a:srgbClr val="000000"/>
                </a:solidFill>
                <a:uFillTx/>
              </a:defRPr>
            </a:pPr>
            <a:endParaRPr lang="es-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Dentro del proceso de Gestión del Desempeño, el responsable, en colaboración con la persona (Colaborador), identificará las funciones a desarrollar durante el ciclo anual, tomando como referencia su descripción de puesto de trabajo.</a:t>
            </a: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2. Contenido del SGD</a:t>
            </a:r>
          </a:p>
        </p:txBody>
      </p:sp>
    </p:spTree>
    <p:extLst>
      <p:ext uri="{BB962C8B-B14F-4D97-AF65-F5344CB8AC3E}">
        <p14:creationId xmlns:p14="http://schemas.microsoft.com/office/powerpoint/2010/main" val="2477517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2.2. ¿Cómo hacerlo? COMPETENCIAS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2930441"/>
            <a:ext cx="7560540" cy="3516080"/>
          </a:xfrm>
        </p:spPr>
        <p:txBody>
          <a:bodyPr>
            <a:normAutofit fontScale="77500" lnSpcReduction="20000"/>
          </a:bodyPr>
          <a:lstStyle/>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Las competencias son el conjunto de habilidades y comportamientos profesionales que están causalmente relacionados con un desempeño exitoso en un puesto de trabajo concreto y en una organización determinada.</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Las competencias deben ser definidas por cada organización con el fin de ofrecer un marco común a todas las personas que la integran, ya que las competencias traducen la estrategia y valores corporativos a comportamientos deseables y observables.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A su vez, estos comportamientos compartidos por todos, orientan y facilitan a las personas el desempeño de sus funciones y sus responsabilidades; ilustran con referencias concretas el "cómo" se espera que los profesionales desarrollen sus cometidos en la empresa, y se relacionen entre sí y con sus clientes, con el fin de que alcancen con éxito sus objetivos.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Además de proporcionar una mejora en el desempeño de los profesionales, las competencias, al estar alineadas con la estrategia y valores de la organización, contribuyen también a garantizar su éxito y a lograr mejores resultados en la empresa. </a:t>
            </a:r>
            <a:endParaRPr lang="es-ES" sz="2000" dirty="0">
              <a:solidFill>
                <a:srgbClr val="000000"/>
              </a:solidFill>
              <a:latin typeface="Calibri" pitchFamily="34"/>
              <a:ea typeface="Calibri" pitchFamily="34"/>
              <a:cs typeface="Times New Roman" pitchFamily="18"/>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2. Contenido del SGD</a:t>
            </a:r>
          </a:p>
        </p:txBody>
      </p:sp>
    </p:spTree>
    <p:extLst>
      <p:ext uri="{BB962C8B-B14F-4D97-AF65-F5344CB8AC3E}">
        <p14:creationId xmlns:p14="http://schemas.microsoft.com/office/powerpoint/2010/main" val="2151841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2.2.1. Modelo de competencias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a:bodyPr>
          <a:lstStyle/>
          <a:p>
            <a:pPr algn="just"/>
            <a:r>
              <a:rPr lang="es-ES" sz="2000" dirty="0">
                <a:solidFill>
                  <a:srgbClr val="000000"/>
                </a:solidFill>
                <a:latin typeface="Calibri" pitchFamily="34"/>
                <a:ea typeface="Calibri" pitchFamily="34"/>
                <a:cs typeface="Calibri" pitchFamily="34"/>
              </a:rPr>
              <a:t>El perfil de cada puesto determinará el nivel de desarrollo que un profesional ha de alcanzar en cada una de las competencias inherentes al puesto dentro de la organización. De este modo, se debe definir un perfil competencial para cada uno de los puestos existentes, en el que se recojan los comportamientos requeridos para el desempeño de las funciones y actividades asociadas a los mismos. </a:t>
            </a:r>
            <a:endParaRPr lang="es-ES" sz="2000" dirty="0">
              <a:solidFill>
                <a:srgbClr val="000000"/>
              </a:solidFill>
              <a:latin typeface="Calibri" pitchFamily="34"/>
              <a:ea typeface="Calibri" pitchFamily="34"/>
              <a:cs typeface="Times New Roman" pitchFamily="18"/>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2.2. ¿Cómo hacerlo? COMPETENCIAS</a:t>
            </a:r>
          </a:p>
        </p:txBody>
      </p:sp>
    </p:spTree>
    <p:extLst>
      <p:ext uri="{BB962C8B-B14F-4D97-AF65-F5344CB8AC3E}">
        <p14:creationId xmlns:p14="http://schemas.microsoft.com/office/powerpoint/2010/main" val="936058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2.2.2. El proceso de desarrollo de competencias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2930440"/>
            <a:ext cx="7560540" cy="3765923"/>
          </a:xfrm>
        </p:spPr>
        <p:txBody>
          <a:bodyPr>
            <a:normAutofit fontScale="70000" lnSpcReduction="20000"/>
          </a:bodyPr>
          <a:lstStyle/>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El desarrollo de las competencias establecidas para el mejor desempeño de cada puesto de trabajo, pretende una mayor eficacia y eficiencia en el trabajo de las personas y, en su conjunto, una mejor respuesta de la empresa como organización.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En consecuencia, el desarrollo de las competencias debe ser un objetivo clave y común para todas las personas que formamos la empresa.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El proceso de desarrollo se debe estructurar en tres fases:</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 </a:t>
            </a:r>
            <a:endParaRPr lang="es-ES" sz="2000" dirty="0">
              <a:solidFill>
                <a:srgbClr val="000000"/>
              </a:solidFill>
              <a:latin typeface="Calibri" pitchFamily="34"/>
              <a:ea typeface="Calibri" pitchFamily="34"/>
              <a:cs typeface="Times New Roman" pitchFamily="18"/>
            </a:endParaRPr>
          </a:p>
          <a:p>
            <a:pPr marL="895350" marR="269876" lvl="1" indent="-261938" algn="just">
              <a:lnSpc>
                <a:spcPct val="100000"/>
              </a:lnSpc>
              <a:spcBef>
                <a:spcPts val="0"/>
              </a:spcBef>
              <a:buFont typeface="+mj-lt"/>
              <a:buAutoNum type="arabicPeriod"/>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Identificación de las competencias a desarrollar,</a:t>
            </a:r>
            <a:endParaRPr lang="es-ES" sz="2000" dirty="0">
              <a:solidFill>
                <a:srgbClr val="000000"/>
              </a:solidFill>
              <a:latin typeface="Calibri" pitchFamily="34"/>
              <a:ea typeface="Calibri" pitchFamily="34"/>
              <a:cs typeface="Times New Roman" pitchFamily="18"/>
            </a:endParaRPr>
          </a:p>
          <a:p>
            <a:pPr marL="895350" marR="269876" lvl="1" indent="-261938" algn="just">
              <a:lnSpc>
                <a:spcPct val="100000"/>
              </a:lnSpc>
              <a:spcBef>
                <a:spcPts val="0"/>
              </a:spcBef>
              <a:buFont typeface="+mj-lt"/>
              <a:buAutoNum type="arabicPeriod"/>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Establecimiento del plan de Desarrollo anual y</a:t>
            </a:r>
            <a:endParaRPr lang="es-ES" sz="2000" dirty="0">
              <a:solidFill>
                <a:srgbClr val="000000"/>
              </a:solidFill>
              <a:latin typeface="Calibri" pitchFamily="34"/>
              <a:ea typeface="Calibri" pitchFamily="34"/>
              <a:cs typeface="Times New Roman" pitchFamily="18"/>
            </a:endParaRPr>
          </a:p>
          <a:p>
            <a:pPr marL="895350" marR="269876" lvl="1" indent="-261938" algn="just">
              <a:lnSpc>
                <a:spcPct val="100000"/>
              </a:lnSpc>
              <a:spcBef>
                <a:spcPts val="0"/>
              </a:spcBef>
              <a:buFont typeface="+mj-lt"/>
              <a:buAutoNum type="arabicPeriod"/>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Evaluación anual del nivel de desarrollo de las competencias.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El objetivo del proceso de desarrollo de competencias es mejorar el desempeño habitual de las funciones encomendadas, a través de la evaluación de las competencias requeridas para su ejecución y de la puesta en marcha de Planes de Desarrollo que favorezcan y refuercen los comportamientos profesionales deseados.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 </a:t>
            </a:r>
            <a:endParaRPr lang="es-ES" sz="2000" dirty="0">
              <a:solidFill>
                <a:srgbClr val="000000"/>
              </a:solidFill>
              <a:latin typeface="Calibri" pitchFamily="34"/>
              <a:ea typeface="Calibri" pitchFamily="34"/>
              <a:cs typeface="Times New Roman" pitchFamily="18"/>
            </a:endParaRPr>
          </a:p>
          <a:p>
            <a:pPr marL="176214" marR="269876" lvl="0" algn="just">
              <a:lnSpc>
                <a:spcPct val="100000"/>
              </a:lnSpc>
              <a:spcBef>
                <a:spcPts val="0"/>
              </a:spcBef>
              <a:tabLst>
                <a:tab pos="5143499" algn="l"/>
                <a:tab pos="5581012" algn="l"/>
              </a:tabLst>
              <a:defRPr sz="1800" b="0" i="0" u="none" strike="noStrike" kern="0" cap="none" spc="0" baseline="0">
                <a:solidFill>
                  <a:srgbClr val="000000"/>
                </a:solidFill>
                <a:uFillTx/>
              </a:defRPr>
            </a:pPr>
            <a:r>
              <a:rPr lang="es-ES" sz="2000" dirty="0">
                <a:solidFill>
                  <a:srgbClr val="000000"/>
                </a:solidFill>
                <a:latin typeface="Calibri" pitchFamily="34"/>
                <a:ea typeface="Calibri" pitchFamily="34"/>
                <a:cs typeface="Calibri" pitchFamily="34"/>
              </a:rPr>
              <a:t>Para que el desarrollo de las competencias sea el esperado es fundamental el papel que debe desempeñar el jefe inmediato (Responsable) sobre las personas (Colaboradores) que dependen de él, pues es quien mejor conoce su desempeño y sus oportunidades de mejora. </a:t>
            </a:r>
            <a:endParaRPr lang="es-ES" sz="2000" dirty="0">
              <a:solidFill>
                <a:srgbClr val="000000"/>
              </a:solidFill>
              <a:latin typeface="Calibri" pitchFamily="34"/>
              <a:ea typeface="Calibri" pitchFamily="34"/>
              <a:cs typeface="Times New Roman" pitchFamily="18"/>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2.2. ¿Cómo hacerlo? COMPETENCIAS</a:t>
            </a:r>
          </a:p>
        </p:txBody>
      </p:sp>
    </p:spTree>
    <p:extLst>
      <p:ext uri="{BB962C8B-B14F-4D97-AF65-F5344CB8AC3E}">
        <p14:creationId xmlns:p14="http://schemas.microsoft.com/office/powerpoint/2010/main" val="1711366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2.3.1. Objetivos</a:t>
            </a:r>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2.3. Resultados</a:t>
            </a:r>
          </a:p>
        </p:txBody>
      </p:sp>
      <p:sp>
        <p:nvSpPr>
          <p:cNvPr id="7" name="Rectángulo 6">
            <a:extLst>
              <a:ext uri="{FF2B5EF4-FFF2-40B4-BE49-F238E27FC236}">
                <a16:creationId xmlns:a16="http://schemas.microsoft.com/office/drawing/2014/main" id="{28094867-2341-4065-AF9A-5D7CC57AE779}"/>
              </a:ext>
            </a:extLst>
          </p:cNvPr>
          <p:cNvSpPr/>
          <p:nvPr/>
        </p:nvSpPr>
        <p:spPr>
          <a:xfrm>
            <a:off x="706954" y="2774338"/>
            <a:ext cx="7952509" cy="3770263"/>
          </a:xfrm>
          <a:prstGeom prst="rect">
            <a:avLst/>
          </a:prstGeom>
        </p:spPr>
        <p:txBody>
          <a:bodyPr wrap="square">
            <a:spAutoFit/>
          </a:bodyPr>
          <a:lstStyle/>
          <a:p>
            <a:pPr lvl="0" algn="just">
              <a:spcAft>
                <a:spcPts val="600"/>
              </a:spcAft>
              <a:defRPr sz="1800" b="0" i="0" u="none" strike="noStrike" kern="0" cap="none" spc="0" baseline="0">
                <a:solidFill>
                  <a:srgbClr val="000000"/>
                </a:solidFill>
                <a:uFillTx/>
              </a:defRPr>
            </a:pPr>
            <a:r>
              <a:rPr lang="es-ES" sz="1600" u="sng" dirty="0">
                <a:solidFill>
                  <a:srgbClr val="000000"/>
                </a:solidFill>
              </a:rPr>
              <a:t>El esfuerzo de los profesionales debe materializarse en resultados concretos</a:t>
            </a:r>
            <a:r>
              <a:rPr lang="es-ES" sz="1600" dirty="0">
                <a:solidFill>
                  <a:srgbClr val="000000"/>
                </a:solidFill>
              </a:rPr>
              <a:t>, fruto de su trabajo; es evidente que los resultados alcanzados por un profesional a lo largo de un ciclo forman una parte esencial de su desempeño y, por tanto, del SGD.</a:t>
            </a:r>
            <a:endParaRPr lang="ca-ES" sz="1600" dirty="0">
              <a:solidFill>
                <a:srgbClr val="000000"/>
              </a:solidFill>
            </a:endParaRPr>
          </a:p>
          <a:p>
            <a:pPr lvl="0" algn="just">
              <a:spcAft>
                <a:spcPts val="600"/>
              </a:spcAft>
              <a:defRPr sz="1800" b="0" i="0" u="none" strike="noStrike" kern="0" cap="none" spc="0" baseline="0">
                <a:solidFill>
                  <a:srgbClr val="000000"/>
                </a:solidFill>
                <a:uFillTx/>
              </a:defRPr>
            </a:pPr>
            <a:r>
              <a:rPr lang="es-ES" sz="1600" dirty="0">
                <a:solidFill>
                  <a:srgbClr val="000000"/>
                </a:solidFill>
              </a:rPr>
              <a:t>Los resultados esperados de cada empleado se derivan de las responsabilidades encomendadas a lo largo del ciclo en cuestión.  </a:t>
            </a:r>
            <a:endParaRPr lang="ca-ES" sz="1600" dirty="0">
              <a:solidFill>
                <a:srgbClr val="000000"/>
              </a:solidFill>
            </a:endParaRPr>
          </a:p>
          <a:p>
            <a:pPr lvl="0" algn="just">
              <a:spcAft>
                <a:spcPts val="600"/>
              </a:spcAft>
              <a:defRPr sz="1800" b="0" i="0" u="none" strike="noStrike" kern="0" cap="none" spc="0" baseline="0">
                <a:solidFill>
                  <a:srgbClr val="000000"/>
                </a:solidFill>
                <a:uFillTx/>
              </a:defRPr>
            </a:pPr>
            <a:r>
              <a:rPr lang="es-ES" sz="1600" dirty="0">
                <a:solidFill>
                  <a:srgbClr val="000000"/>
                </a:solidFill>
              </a:rPr>
              <a:t>Para poder ser evaluados, los objetivos asignados a cada persona han de cumplir una serie de requisitos:</a:t>
            </a:r>
            <a:endParaRPr lang="ca-ES" sz="1600" dirty="0">
              <a:solidFill>
                <a:srgbClr val="000000"/>
              </a:solidFill>
            </a:endParaRPr>
          </a:p>
          <a:p>
            <a:pPr marL="742950" lvl="1" indent="-285750" algn="just">
              <a:buFont typeface="Arial" panose="020B0604020202020204" pitchFamily="34" charset="0"/>
              <a:buChar char="•"/>
              <a:defRPr sz="1800" b="0" i="0" u="none" strike="noStrike" kern="0" cap="none" spc="0" baseline="0">
                <a:solidFill>
                  <a:srgbClr val="000000"/>
                </a:solidFill>
                <a:uFillTx/>
              </a:defRPr>
            </a:pPr>
            <a:r>
              <a:rPr lang="es-ES" sz="1600" dirty="0">
                <a:solidFill>
                  <a:srgbClr val="000000"/>
                </a:solidFill>
              </a:rPr>
              <a:t>Ser </a:t>
            </a:r>
            <a:r>
              <a:rPr lang="es-ES" sz="1600" b="1" dirty="0">
                <a:solidFill>
                  <a:schemeClr val="accent6">
                    <a:lumMod val="75000"/>
                  </a:schemeClr>
                </a:solidFill>
                <a:effectLst>
                  <a:outerShdw dist="20323" dir="1799338">
                    <a:srgbClr val="000000"/>
                  </a:outerShdw>
                </a:effectLst>
              </a:rPr>
              <a:t>Medibles</a:t>
            </a:r>
            <a:r>
              <a:rPr lang="es-ES" sz="1600" dirty="0">
                <a:solidFill>
                  <a:srgbClr val="000000"/>
                </a:solidFill>
              </a:rPr>
              <a:t>: Deben concretarse en variables para las cuáles puedan desarrollarse escalas de medición que diferencien niveles de desempeño de manera significativa.</a:t>
            </a:r>
            <a:endParaRPr lang="ca-ES" sz="1600" dirty="0">
              <a:solidFill>
                <a:srgbClr val="000000"/>
              </a:solidFill>
            </a:endParaRPr>
          </a:p>
          <a:p>
            <a:pPr marL="742950" lvl="1" indent="-285750" algn="just">
              <a:buSzPct val="100000"/>
              <a:buFont typeface="Arial" pitchFamily="34"/>
              <a:buChar char="•"/>
              <a:defRPr sz="1800" b="0" i="0" u="none" strike="noStrike" kern="0" cap="none" spc="0" baseline="0">
                <a:solidFill>
                  <a:srgbClr val="000000"/>
                </a:solidFill>
                <a:uFillTx/>
              </a:defRPr>
            </a:pPr>
            <a:r>
              <a:rPr lang="es-ES" sz="1600" dirty="0">
                <a:solidFill>
                  <a:srgbClr val="000000"/>
                </a:solidFill>
              </a:rPr>
              <a:t>Ser </a:t>
            </a:r>
            <a:r>
              <a:rPr lang="es-ES" sz="1600" b="1" dirty="0">
                <a:solidFill>
                  <a:schemeClr val="accent6">
                    <a:lumMod val="75000"/>
                  </a:schemeClr>
                </a:solidFill>
                <a:effectLst>
                  <a:outerShdw dist="20323" dir="1799338">
                    <a:srgbClr val="000000"/>
                  </a:outerShdw>
                </a:effectLst>
              </a:rPr>
              <a:t>Alcanzables</a:t>
            </a:r>
            <a:r>
              <a:rPr lang="es-ES" sz="1600" b="1" dirty="0">
                <a:effectLst>
                  <a:outerShdw dist="20323" dir="1799338">
                    <a:srgbClr val="000000"/>
                  </a:outerShdw>
                </a:effectLst>
              </a:rPr>
              <a:t>:</a:t>
            </a:r>
            <a:r>
              <a:rPr lang="es-ES" sz="1600" dirty="0">
                <a:solidFill>
                  <a:srgbClr val="000000"/>
                </a:solidFill>
              </a:rPr>
              <a:t> Siempre dentro del marco de actuación de la organización.</a:t>
            </a:r>
            <a:endParaRPr lang="ca-ES" sz="1600" dirty="0">
              <a:solidFill>
                <a:srgbClr val="000000"/>
              </a:solidFill>
            </a:endParaRPr>
          </a:p>
          <a:p>
            <a:pPr marL="742950" lvl="1" indent="-285750" algn="just">
              <a:buSzPct val="100000"/>
              <a:buFont typeface="Arial" pitchFamily="34"/>
              <a:buChar char="•"/>
              <a:defRPr sz="1800" b="0" i="0" u="none" strike="noStrike" kern="0" cap="none" spc="0" baseline="0">
                <a:solidFill>
                  <a:srgbClr val="000000"/>
                </a:solidFill>
                <a:uFillTx/>
              </a:defRPr>
            </a:pPr>
            <a:r>
              <a:rPr lang="es-ES" sz="1600" dirty="0">
                <a:solidFill>
                  <a:srgbClr val="000000"/>
                </a:solidFill>
              </a:rPr>
              <a:t>Ser </a:t>
            </a:r>
            <a:r>
              <a:rPr lang="es-ES" sz="1600" b="1" dirty="0">
                <a:solidFill>
                  <a:schemeClr val="accent6">
                    <a:lumMod val="75000"/>
                  </a:schemeClr>
                </a:solidFill>
                <a:effectLst>
                  <a:outerShdw dist="20323" dir="1799338">
                    <a:srgbClr val="000000"/>
                  </a:outerShdw>
                </a:effectLst>
              </a:rPr>
              <a:t>Retadores</a:t>
            </a:r>
            <a:r>
              <a:rPr lang="es-ES" sz="1600" dirty="0">
                <a:solidFill>
                  <a:srgbClr val="000000"/>
                </a:solidFill>
              </a:rPr>
              <a:t>: Deben implicar un esfuerzo en su consecución.</a:t>
            </a:r>
            <a:endParaRPr lang="ca-ES" sz="1600" dirty="0">
              <a:solidFill>
                <a:srgbClr val="000000"/>
              </a:solidFill>
            </a:endParaRPr>
          </a:p>
          <a:p>
            <a:pPr marL="742950" lvl="1" indent="-285750" algn="just">
              <a:buSzPct val="100000"/>
              <a:buFont typeface="Arial" pitchFamily="34"/>
              <a:buChar char="•"/>
              <a:defRPr sz="1800" b="0" i="0" u="none" strike="noStrike" kern="0" cap="none" spc="0" baseline="0">
                <a:solidFill>
                  <a:srgbClr val="000000"/>
                </a:solidFill>
                <a:uFillTx/>
              </a:defRPr>
            </a:pPr>
            <a:r>
              <a:rPr lang="es-ES" sz="1600" dirty="0">
                <a:solidFill>
                  <a:srgbClr val="000000"/>
                </a:solidFill>
              </a:rPr>
              <a:t>Estar sujetos a un marco </a:t>
            </a:r>
            <a:r>
              <a:rPr lang="es-ES" sz="1600" b="1" dirty="0">
                <a:solidFill>
                  <a:schemeClr val="accent6">
                    <a:lumMod val="75000"/>
                  </a:schemeClr>
                </a:solidFill>
                <a:effectLst>
                  <a:outerShdw dist="20323" dir="1799338">
                    <a:srgbClr val="000000"/>
                  </a:outerShdw>
                </a:effectLst>
              </a:rPr>
              <a:t>Temporal</a:t>
            </a:r>
            <a:r>
              <a:rPr lang="es-ES" sz="1600" b="1" dirty="0">
                <a:solidFill>
                  <a:srgbClr val="F4F1E3"/>
                </a:solidFill>
                <a:effectLst>
                  <a:outerShdw dist="20323" dir="1799338">
                    <a:srgbClr val="000000"/>
                  </a:outerShdw>
                </a:effectLst>
              </a:rPr>
              <a:t> </a:t>
            </a:r>
            <a:r>
              <a:rPr lang="es-ES" sz="1600" dirty="0">
                <a:solidFill>
                  <a:srgbClr val="000000"/>
                </a:solidFill>
              </a:rPr>
              <a:t>(el período de evaluación). </a:t>
            </a:r>
            <a:endParaRPr lang="ca-ES" sz="1600" dirty="0">
              <a:solidFill>
                <a:srgbClr val="000000"/>
              </a:solidFill>
            </a:endParaRPr>
          </a:p>
          <a:p>
            <a:pPr marL="742950" lvl="1" indent="-285750" algn="just">
              <a:buSzPct val="100000"/>
              <a:buFont typeface="Arial" pitchFamily="34"/>
              <a:buChar char="•"/>
              <a:defRPr sz="1800" b="0" i="0" u="none" strike="noStrike" kern="0" cap="none" spc="0" baseline="0">
                <a:solidFill>
                  <a:srgbClr val="000000"/>
                </a:solidFill>
                <a:uFillTx/>
              </a:defRPr>
            </a:pPr>
            <a:r>
              <a:rPr lang="es-ES" sz="1600" dirty="0">
                <a:solidFill>
                  <a:srgbClr val="000000"/>
                </a:solidFill>
              </a:rPr>
              <a:t>Ser </a:t>
            </a:r>
            <a:r>
              <a:rPr lang="es-ES" sz="1600" b="1" dirty="0">
                <a:solidFill>
                  <a:schemeClr val="accent6">
                    <a:lumMod val="75000"/>
                  </a:schemeClr>
                </a:solidFill>
                <a:effectLst>
                  <a:outerShdw dist="20323" dir="1799338">
                    <a:srgbClr val="000000"/>
                  </a:outerShdw>
                </a:effectLst>
              </a:rPr>
              <a:t>Específicos</a:t>
            </a:r>
            <a:r>
              <a:rPr lang="es-ES" sz="1600" dirty="0">
                <a:solidFill>
                  <a:srgbClr val="000000"/>
                </a:solidFill>
              </a:rPr>
              <a:t>: Deben ser concretos y estar ligados a las responsabilidades desarrolladas por el titular del puesto.</a:t>
            </a:r>
            <a:endParaRPr lang="ca-ES" sz="1600" dirty="0">
              <a:solidFill>
                <a:srgbClr val="000000"/>
              </a:solidFill>
            </a:endParaRPr>
          </a:p>
        </p:txBody>
      </p:sp>
      <p:sp>
        <p:nvSpPr>
          <p:cNvPr id="8" name="5 CuadroTexto">
            <a:extLst>
              <a:ext uri="{FF2B5EF4-FFF2-40B4-BE49-F238E27FC236}">
                <a16:creationId xmlns:a16="http://schemas.microsoft.com/office/drawing/2014/main" id="{9B9AF8B6-72F3-4954-8C52-A8B157BBC165}"/>
              </a:ext>
            </a:extLst>
          </p:cNvPr>
          <p:cNvSpPr txBox="1"/>
          <p:nvPr/>
        </p:nvSpPr>
        <p:spPr>
          <a:xfrm rot="5400013">
            <a:off x="243261" y="5247690"/>
            <a:ext cx="1512170" cy="584777"/>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ca-ES" sz="3200" b="1" i="0" u="none" strike="noStrike" kern="1200" cap="none" spc="0" baseline="0" dirty="0">
                <a:ln w="0">
                  <a:solidFill>
                    <a:srgbClr val="3FA635"/>
                  </a:solidFill>
                  <a:prstDash val="solid"/>
                </a:ln>
                <a:solidFill>
                  <a:srgbClr val="3FA635"/>
                </a:solidFill>
                <a:effectLst>
                  <a:outerShdw dist="22998" dir="7020175">
                    <a:srgbClr val="000000"/>
                  </a:outerShdw>
                </a:effectLst>
                <a:uFillTx/>
                <a:latin typeface="Calibri"/>
              </a:rPr>
              <a:t>MARTE</a:t>
            </a:r>
          </a:p>
        </p:txBody>
      </p:sp>
    </p:spTree>
    <p:extLst>
      <p:ext uri="{BB962C8B-B14F-4D97-AF65-F5344CB8AC3E}">
        <p14:creationId xmlns:p14="http://schemas.microsoft.com/office/powerpoint/2010/main" val="3244759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2.3.1. Objetivos (cont.)</a:t>
            </a:r>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2.3. Resultados</a:t>
            </a:r>
          </a:p>
        </p:txBody>
      </p:sp>
      <p:sp>
        <p:nvSpPr>
          <p:cNvPr id="9" name="5 Rectángulo">
            <a:extLst>
              <a:ext uri="{FF2B5EF4-FFF2-40B4-BE49-F238E27FC236}">
                <a16:creationId xmlns:a16="http://schemas.microsoft.com/office/drawing/2014/main" id="{0654748B-4F8C-45B5-924A-92AC6EF85B51}"/>
              </a:ext>
            </a:extLst>
          </p:cNvPr>
          <p:cNvSpPr/>
          <p:nvPr/>
        </p:nvSpPr>
        <p:spPr>
          <a:xfrm>
            <a:off x="609584" y="2629165"/>
            <a:ext cx="8147249" cy="3277820"/>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600" b="0" i="0" u="none" strike="noStrike" kern="1200" cap="none" spc="0" baseline="0" dirty="0">
                <a:solidFill>
                  <a:srgbClr val="000000"/>
                </a:solidFill>
                <a:uFillTx/>
                <a:latin typeface="Calibri"/>
              </a:rPr>
              <a:t> </a:t>
            </a:r>
          </a:p>
          <a:p>
            <a:pPr marL="0" marR="0" lvl="0" indent="0" algn="just"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s-ES" sz="1600" b="0" i="0" u="none" strike="noStrike" kern="1200" cap="none" spc="0" baseline="0" dirty="0">
                <a:solidFill>
                  <a:srgbClr val="000000"/>
                </a:solidFill>
                <a:uFillTx/>
                <a:latin typeface="Calibri"/>
              </a:rPr>
              <a:t>Los objetivos representan “qué” es lo que el Colaborador ha de conseguir y su fijación debe realizarse al inicio del período de evaluación. </a:t>
            </a:r>
            <a:endParaRPr lang="ca-ES" sz="1600" b="0" i="0" u="none" strike="noStrike" kern="1200" cap="none" spc="0" baseline="0" dirty="0">
              <a:solidFill>
                <a:srgbClr val="000000"/>
              </a:solidFill>
              <a:uFillTx/>
              <a:latin typeface="Calibri"/>
            </a:endParaRPr>
          </a:p>
          <a:p>
            <a:pPr marL="0" marR="0" lvl="0" indent="0" algn="just"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s-ES" sz="1600" b="0" i="0" u="none" strike="noStrike" kern="1200" cap="none" spc="0" baseline="0" dirty="0">
                <a:solidFill>
                  <a:srgbClr val="000000"/>
                </a:solidFill>
                <a:uFillTx/>
                <a:latin typeface="Calibri"/>
              </a:rPr>
              <a:t>Los objetivos, a su vez, pueden ser: </a:t>
            </a:r>
            <a:endParaRPr lang="ca-ES" sz="1600" b="0" i="0" u="none" strike="noStrike" kern="1200" cap="none" spc="0" baseline="0" dirty="0">
              <a:solidFill>
                <a:srgbClr val="000000"/>
              </a:solidFill>
              <a:uFillTx/>
              <a:latin typeface="Calibri"/>
            </a:endParaRPr>
          </a:p>
          <a:p>
            <a:pPr marL="285750" marR="0" lvl="0" indent="-285750" algn="just" defTabSz="914400" rtl="0" fontAlgn="auto" hangingPunct="1">
              <a:lnSpc>
                <a:spcPct val="100000"/>
              </a:lnSpc>
              <a:spcBef>
                <a:spcPts val="0"/>
              </a:spcBef>
              <a:spcAft>
                <a:spcPts val="600"/>
              </a:spcAft>
              <a:buFont typeface="Wingdings" panose="05000000000000000000" pitchFamily="2" charset="2"/>
              <a:buChar char="v"/>
              <a:tabLst/>
              <a:defRPr sz="1800" b="0" i="0" u="none" strike="noStrike" kern="0" cap="none" spc="0" baseline="0">
                <a:solidFill>
                  <a:srgbClr val="000000"/>
                </a:solidFill>
                <a:uFillTx/>
              </a:defRPr>
            </a:pPr>
            <a:r>
              <a:rPr lang="es-ES" sz="1600" b="1" i="0" u="none" strike="noStrike" kern="1200" cap="none" spc="0" baseline="0" dirty="0">
                <a:solidFill>
                  <a:srgbClr val="000000"/>
                </a:solidFill>
                <a:uFillTx/>
                <a:latin typeface="Calibri"/>
              </a:rPr>
              <a:t>Objetivos departamentales y de equipo. </a:t>
            </a:r>
            <a:r>
              <a:rPr lang="es-ES" sz="1600" b="0" i="0" u="none" strike="noStrike" kern="1200" cap="none" spc="0" baseline="0" dirty="0">
                <a:solidFill>
                  <a:srgbClr val="000000"/>
                </a:solidFill>
                <a:uFillTx/>
                <a:latin typeface="Calibri"/>
              </a:rPr>
              <a:t>Son establecidos por los responsables de los mismos, en el marco de sus planes de actuación. Cada responsable (N+1) revisará con su Superior (N+2) dichos planes y otros objetivos anuales ya comunicados a su área, así como la forma en que dichos objetivos deben trabajarse a nivel de Departamento por los miembros del equipo para garantizar su cumplimiento.</a:t>
            </a:r>
            <a:endParaRPr lang="ca-ES" sz="1600" b="0" i="0" u="none" strike="noStrike" kern="1200" cap="none" spc="0" baseline="0" dirty="0">
              <a:solidFill>
                <a:srgbClr val="000000"/>
              </a:solidFill>
              <a:uFillTx/>
              <a:latin typeface="Calibri"/>
            </a:endParaRPr>
          </a:p>
          <a:p>
            <a:pPr marL="285750" marR="0" lvl="0" indent="-285750" algn="just" defTabSz="914400" rtl="0" fontAlgn="auto" hangingPunct="1">
              <a:lnSpc>
                <a:spcPct val="100000"/>
              </a:lnSpc>
              <a:spcBef>
                <a:spcPts val="0"/>
              </a:spcBef>
              <a:spcAft>
                <a:spcPts val="600"/>
              </a:spcAft>
              <a:buFont typeface="Wingdings" panose="05000000000000000000" pitchFamily="2" charset="2"/>
              <a:buChar char="v"/>
              <a:tabLst/>
              <a:defRPr sz="1800" b="0" i="0" u="none" strike="noStrike" kern="0" cap="none" spc="0" baseline="0">
                <a:solidFill>
                  <a:srgbClr val="000000"/>
                </a:solidFill>
                <a:uFillTx/>
              </a:defRPr>
            </a:pPr>
            <a:r>
              <a:rPr lang="es-ES" sz="1600" b="1" i="0" u="none" strike="noStrike" kern="1200" cap="none" spc="0" baseline="0" dirty="0">
                <a:solidFill>
                  <a:srgbClr val="000000"/>
                </a:solidFill>
                <a:uFillTx/>
                <a:latin typeface="Calibri"/>
              </a:rPr>
              <a:t>Objetivos individuales.</a:t>
            </a:r>
            <a:r>
              <a:rPr lang="es-ES" sz="1600" b="0" i="0" u="none" strike="noStrike" kern="1200" cap="none" spc="0" baseline="0" dirty="0">
                <a:solidFill>
                  <a:srgbClr val="000000"/>
                </a:solidFill>
                <a:uFillTx/>
                <a:latin typeface="Calibri"/>
              </a:rPr>
              <a:t> Son establecidos, considerando fundamentalmente las responsabilidades del puesto de trabajo del Colaborador. Su establecimiento se realiza en el marco de la Conversación del Desempeño entre Responsable y Colaborador.</a:t>
            </a:r>
            <a:endParaRPr lang="ca-ES" sz="1600" b="0" i="0" u="none" strike="noStrike" kern="1200" cap="none" spc="0" baseline="0" dirty="0">
              <a:solidFill>
                <a:srgbClr val="000000"/>
              </a:solidFill>
              <a:uFillTx/>
              <a:latin typeface="Calibri"/>
            </a:endParaRPr>
          </a:p>
        </p:txBody>
      </p:sp>
    </p:spTree>
    <p:extLst>
      <p:ext uri="{BB962C8B-B14F-4D97-AF65-F5344CB8AC3E}">
        <p14:creationId xmlns:p14="http://schemas.microsoft.com/office/powerpoint/2010/main" val="956916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115858"/>
            <a:ext cx="7568416" cy="602550"/>
          </a:xfrm>
        </p:spPr>
        <p:txBody>
          <a:bodyPr/>
          <a:lstStyle/>
          <a:p>
            <a:r>
              <a:rPr lang="es-ES_tradnl" sz="2000" dirty="0"/>
              <a:t>3.1. Etapas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2632768"/>
            <a:ext cx="7560540" cy="4013200"/>
          </a:xfrm>
        </p:spPr>
        <p:txBody>
          <a:bodyPr>
            <a:normAutofit/>
          </a:bodyPr>
          <a:lstStyle/>
          <a:p>
            <a:pPr lvl="0" algn="just">
              <a:lnSpc>
                <a:spcPct val="100000"/>
              </a:lnSpc>
              <a:spcBef>
                <a:spcPts val="0"/>
              </a:spcBef>
              <a:defRPr sz="1800" b="0" i="0" u="none" strike="noStrike" kern="0" cap="none" spc="0" baseline="0">
                <a:solidFill>
                  <a:srgbClr val="000000"/>
                </a:solidFill>
                <a:uFillTx/>
              </a:defRPr>
            </a:pPr>
            <a:r>
              <a:rPr lang="es-ES" sz="1200" dirty="0">
                <a:solidFill>
                  <a:srgbClr val="000000"/>
                </a:solidFill>
                <a:latin typeface="Calibri"/>
              </a:rPr>
              <a:t>El proceso de gestión del desempeño se estructura en tres grandes etapas en las que Responsable y Colaborador son los protagonistas.  Estas tres etapas (planificación, revisión y evaluación) se concretan en, al menos, tres reuniones formales que se realizan a lo largo del ciclo anual:  </a:t>
            </a:r>
          </a:p>
          <a:p>
            <a:pPr lvl="0" algn="just">
              <a:lnSpc>
                <a:spcPct val="100000"/>
              </a:lnSpc>
              <a:spcBef>
                <a:spcPts val="0"/>
              </a:spcBef>
              <a:defRPr sz="1800" b="0" i="0" u="none" strike="noStrike" kern="0" cap="none" spc="0" baseline="0">
                <a:solidFill>
                  <a:srgbClr val="000000"/>
                </a:solidFill>
                <a:uFillTx/>
              </a:defRPr>
            </a:pPr>
            <a:endParaRPr lang="es-ES" sz="12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1200" b="1" u="sng" dirty="0">
                <a:solidFill>
                  <a:srgbClr val="000000"/>
                </a:solidFill>
                <a:latin typeface="Calibri"/>
              </a:rPr>
              <a:t>1.- Planificación</a:t>
            </a:r>
            <a:r>
              <a:rPr lang="es-ES" sz="1200" dirty="0">
                <a:solidFill>
                  <a:srgbClr val="000000"/>
                </a:solidFill>
                <a:latin typeface="Calibri"/>
              </a:rPr>
              <a:t>. En una reunión en la que el responsable y el Colaborador clarifican responsabilidades, contrastan qué se puede esperar del empleado durante el año y establecen las expectativas en términos de funciones y objetivos individuales, y acuerdan el Plan de Desarrollo; identificando las competencias en las que destaca y aquéllas que debe mejorar. El responsable incluirá además de los objetivos asignados las acciones de los Planes de Desarrollo.</a:t>
            </a:r>
            <a:endParaRPr lang="ca-ES" sz="12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endParaRPr lang="es-ES" sz="12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1200" b="1" u="sng" dirty="0">
                <a:solidFill>
                  <a:srgbClr val="000000"/>
                </a:solidFill>
                <a:latin typeface="Calibri"/>
              </a:rPr>
              <a:t>2.- Revisión</a:t>
            </a:r>
            <a:r>
              <a:rPr lang="es-ES" sz="1200" dirty="0">
                <a:solidFill>
                  <a:srgbClr val="000000"/>
                </a:solidFill>
                <a:latin typeface="Calibri"/>
              </a:rPr>
              <a:t>. En el día a día, durante todo el año, ambos (responsable y Colaborador) trabajan para hacer realidad las expectativas anticipadas en la planificación. El empleado se responsabiliza de su cumplimiento, y el responsable presta soporte y ayuda. Además, al menos a mitad del ciclo, Responsable y Colaborador mantienen una reunión formal para revisar el cumplimiento de la planificación inicial y modificarla si fuera necesario. En esta reunión se pueden revisar las funciones, así como los objetivos asignados y el Plan de Desarrollo</a:t>
            </a:r>
            <a:endParaRPr lang="ca-ES" sz="12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endParaRPr lang="es-ES" sz="12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1200" b="1" u="sng" dirty="0">
                <a:solidFill>
                  <a:srgbClr val="000000"/>
                </a:solidFill>
                <a:latin typeface="Calibri"/>
              </a:rPr>
              <a:t>3.- Evaluación</a:t>
            </a:r>
            <a:r>
              <a:rPr lang="es-ES" sz="1200" dirty="0">
                <a:solidFill>
                  <a:srgbClr val="000000"/>
                </a:solidFill>
                <a:latin typeface="Calibri"/>
              </a:rPr>
              <a:t>. El responsable convoca una reunión con cada Colaborador para evaluar los resultados, tanto en el progreso de las funciones y el perfil relacionado con el puesto que ocupa el empleado, como en los resultados obtenidos respecto a los objetivos planificados y a las acciones previstas en el Plan de Desarrollo.</a:t>
            </a:r>
            <a:endParaRPr lang="ca-ES" sz="12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endParaRPr lang="es-ES" sz="12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1200" dirty="0">
                <a:solidFill>
                  <a:srgbClr val="000000"/>
                </a:solidFill>
                <a:latin typeface="Calibri"/>
              </a:rPr>
              <a:t>Las fases de planificación, revisión y evaluación deberían poder recogerse y gestionarse a través del Sistema de Información de RRHH existente en la empresa, mediante formularios y documentos diseñados para tal fin. </a:t>
            </a:r>
            <a:endParaRPr lang="ca-ES" sz="1200" dirty="0">
              <a:solidFill>
                <a:srgbClr val="000000"/>
              </a:solidFill>
              <a:latin typeface="Calibri"/>
            </a:endParaRP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 Proceso</a:t>
            </a:r>
          </a:p>
        </p:txBody>
      </p:sp>
    </p:spTree>
    <p:extLst>
      <p:ext uri="{BB962C8B-B14F-4D97-AF65-F5344CB8AC3E}">
        <p14:creationId xmlns:p14="http://schemas.microsoft.com/office/powerpoint/2010/main" val="439206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3.1. Planificación</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a:bodyPr>
          <a:lstStyle/>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La planificación es la etapa en la que Colaborador y responsable contrastan y definen la contribución esperada del empleado en el siguiente ciclo de evaluación y desarrollo.  </a:t>
            </a:r>
          </a:p>
          <a:p>
            <a:pPr lvl="0" algn="just">
              <a:lnSpc>
                <a:spcPct val="100000"/>
              </a:lnSpc>
              <a:spcBef>
                <a:spcPts val="0"/>
              </a:spcBef>
              <a:defRPr sz="1800" b="0" i="0" u="none" strike="noStrike" kern="0" cap="none" spc="0" baseline="0">
                <a:solidFill>
                  <a:srgbClr val="000000"/>
                </a:solidFill>
                <a:uFillTx/>
              </a:defRPr>
            </a:pPr>
            <a:endParaRPr lang="ca-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Previa preparación individual, Colaborador y responsable revisan los elementos que son relevantes para el puesto de trabajo. Para ello se mantendrán reuniones al inicio del período para establecer las funciones y objetivos, y para elaborar el Plan de Desarrollo correspondiente. </a:t>
            </a:r>
            <a:endParaRPr lang="ca-ES" sz="2000" dirty="0">
              <a:solidFill>
                <a:srgbClr val="000000"/>
              </a:solidFill>
              <a:latin typeface="Calibri"/>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 Proceso</a:t>
            </a:r>
          </a:p>
        </p:txBody>
      </p:sp>
    </p:spTree>
    <p:extLst>
      <p:ext uri="{BB962C8B-B14F-4D97-AF65-F5344CB8AC3E}">
        <p14:creationId xmlns:p14="http://schemas.microsoft.com/office/powerpoint/2010/main" val="567041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3.1.1. Funciones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a:bodyPr>
          <a:lstStyle/>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En el marco del proceso anual de Gestión del Desempeño, el responsable, en colaboración con cada empleado, identificarán las funciones a desarrollar durante el ciclo anual, tomando como referencia la descripción recogida en el Manual de Organización de la empresa para su puesto de trabajo. </a:t>
            </a:r>
            <a:endParaRPr lang="ca-ES" sz="2000" dirty="0">
              <a:solidFill>
                <a:srgbClr val="000000"/>
              </a:solidFill>
              <a:latin typeface="Calibri"/>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3.1. Planificación</a:t>
            </a:r>
          </a:p>
        </p:txBody>
      </p:sp>
    </p:spTree>
    <p:extLst>
      <p:ext uri="{BB962C8B-B14F-4D97-AF65-F5344CB8AC3E}">
        <p14:creationId xmlns:p14="http://schemas.microsoft.com/office/powerpoint/2010/main" val="256536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INDICE</a:t>
            </a:r>
          </a:p>
        </p:txBody>
      </p:sp>
      <p:sp>
        <p:nvSpPr>
          <p:cNvPr id="5" name="Marcador de texto 4"/>
          <p:cNvSpPr>
            <a:spLocks noGrp="1"/>
          </p:cNvSpPr>
          <p:nvPr>
            <p:ph type="body" sz="quarter" idx="12"/>
          </p:nvPr>
        </p:nvSpPr>
        <p:spPr>
          <a:xfrm>
            <a:off x="797009" y="2930441"/>
            <a:ext cx="7549979" cy="3692032"/>
          </a:xfrm>
        </p:spPr>
        <p:txBody>
          <a:bodyPr>
            <a:normAutofit fontScale="92500" lnSpcReduction="20000"/>
          </a:bodyPr>
          <a:lstStyle/>
          <a:p>
            <a:pPr marL="514350" lvl="0" indent="-514350">
              <a:lnSpc>
                <a:spcPct val="80000"/>
              </a:lnSpc>
              <a:spcBef>
                <a:spcPts val="500"/>
              </a:spcBef>
              <a:buFont typeface="Calibri"/>
              <a:buAutoNum type="arabicPeriod"/>
            </a:pPr>
            <a:r>
              <a:rPr lang="es-ES" sz="2000" dirty="0"/>
              <a:t>Introducción.</a:t>
            </a:r>
          </a:p>
          <a:p>
            <a:pPr marL="798519" lvl="2">
              <a:lnSpc>
                <a:spcPct val="80000"/>
              </a:lnSpc>
              <a:spcBef>
                <a:spcPts val="400"/>
              </a:spcBef>
            </a:pPr>
            <a:r>
              <a:rPr lang="es-ES" sz="1500" dirty="0"/>
              <a:t>1.1. Qué es un sistema de gestión del desempeño (SGD).</a:t>
            </a:r>
          </a:p>
          <a:p>
            <a:pPr marL="798519" lvl="2">
              <a:lnSpc>
                <a:spcPct val="80000"/>
              </a:lnSpc>
              <a:spcBef>
                <a:spcPts val="400"/>
              </a:spcBef>
            </a:pPr>
            <a:r>
              <a:rPr lang="es-ES" sz="1500" dirty="0"/>
              <a:t>1.2. Beneficios de un SGD.</a:t>
            </a:r>
          </a:p>
          <a:p>
            <a:pPr marL="798519" lvl="2">
              <a:lnSpc>
                <a:spcPct val="80000"/>
              </a:lnSpc>
              <a:spcBef>
                <a:spcPts val="400"/>
              </a:spcBef>
            </a:pPr>
            <a:r>
              <a:rPr lang="es-ES" sz="1500" dirty="0"/>
              <a:t>1.3. Principales roles en un SGD.</a:t>
            </a:r>
          </a:p>
          <a:p>
            <a:pPr marL="514350" lvl="0" indent="-514350">
              <a:lnSpc>
                <a:spcPct val="80000"/>
              </a:lnSpc>
              <a:spcBef>
                <a:spcPts val="500"/>
              </a:spcBef>
              <a:buFont typeface="Calibri"/>
              <a:buAutoNum type="arabicPeriod"/>
            </a:pPr>
            <a:r>
              <a:rPr lang="es-ES" sz="2000" dirty="0"/>
              <a:t>Contenido del SGD.</a:t>
            </a:r>
          </a:p>
          <a:p>
            <a:pPr marL="798519" lvl="2">
              <a:lnSpc>
                <a:spcPct val="80000"/>
              </a:lnSpc>
              <a:spcBef>
                <a:spcPts val="400"/>
              </a:spcBef>
            </a:pPr>
            <a:r>
              <a:rPr lang="es-ES" sz="1500" dirty="0"/>
              <a:t>2.1. ¿Qué hacer? Funciones.</a:t>
            </a:r>
          </a:p>
          <a:p>
            <a:pPr marL="798519" lvl="2">
              <a:lnSpc>
                <a:spcPct val="80000"/>
              </a:lnSpc>
              <a:spcBef>
                <a:spcPts val="400"/>
              </a:spcBef>
            </a:pPr>
            <a:r>
              <a:rPr lang="es-ES" sz="1500" dirty="0"/>
              <a:t>2.2. ¿Cómo hacerlo? Competencias.</a:t>
            </a:r>
          </a:p>
          <a:p>
            <a:pPr marL="1255709" lvl="3">
              <a:lnSpc>
                <a:spcPct val="80000"/>
              </a:lnSpc>
              <a:spcBef>
                <a:spcPts val="300"/>
              </a:spcBef>
            </a:pPr>
            <a:r>
              <a:rPr lang="es-ES" sz="1300" dirty="0"/>
              <a:t>2.2.1. Modelo de competencias.</a:t>
            </a:r>
          </a:p>
          <a:p>
            <a:pPr marL="1255709" lvl="3">
              <a:lnSpc>
                <a:spcPct val="80000"/>
              </a:lnSpc>
              <a:spcBef>
                <a:spcPts val="300"/>
              </a:spcBef>
            </a:pPr>
            <a:r>
              <a:rPr lang="es-ES" sz="1300" dirty="0"/>
              <a:t>2.2.2. El proceso de desarrollo de competencias.</a:t>
            </a:r>
          </a:p>
          <a:p>
            <a:pPr marL="798513" lvl="2">
              <a:lnSpc>
                <a:spcPct val="80000"/>
              </a:lnSpc>
              <a:spcBef>
                <a:spcPts val="400"/>
              </a:spcBef>
            </a:pPr>
            <a:r>
              <a:rPr lang="es-ES" sz="1500" dirty="0"/>
              <a:t>2.3. Resultados.</a:t>
            </a:r>
          </a:p>
          <a:p>
            <a:pPr marL="1255709" lvl="3">
              <a:lnSpc>
                <a:spcPct val="80000"/>
              </a:lnSpc>
              <a:spcBef>
                <a:spcPts val="300"/>
              </a:spcBef>
            </a:pPr>
            <a:r>
              <a:rPr lang="es-ES" sz="1300" dirty="0"/>
              <a:t>2.3.1. Objetivos.</a:t>
            </a:r>
          </a:p>
          <a:p>
            <a:pPr marL="514350" lvl="0" indent="-514350">
              <a:lnSpc>
                <a:spcPct val="80000"/>
              </a:lnSpc>
              <a:spcBef>
                <a:spcPts val="500"/>
              </a:spcBef>
              <a:buFont typeface="Calibri"/>
              <a:buAutoNum type="arabicPeriod"/>
            </a:pPr>
            <a:r>
              <a:rPr lang="es-ES" sz="2000" dirty="0"/>
              <a:t>Proceso.</a:t>
            </a:r>
          </a:p>
          <a:p>
            <a:pPr marL="798519" lvl="2">
              <a:lnSpc>
                <a:spcPct val="80000"/>
              </a:lnSpc>
              <a:spcBef>
                <a:spcPts val="400"/>
              </a:spcBef>
            </a:pPr>
            <a:r>
              <a:rPr lang="es-ES" sz="1500" dirty="0"/>
              <a:t>3.1. Planificación.</a:t>
            </a:r>
          </a:p>
          <a:p>
            <a:pPr marL="1255709" lvl="3">
              <a:lnSpc>
                <a:spcPct val="80000"/>
              </a:lnSpc>
              <a:spcBef>
                <a:spcPts val="300"/>
              </a:spcBef>
            </a:pPr>
            <a:r>
              <a:rPr lang="es-ES" sz="1300" dirty="0"/>
              <a:t>3.1.1. Funciones.</a:t>
            </a:r>
          </a:p>
          <a:p>
            <a:pPr marL="1255709" lvl="3">
              <a:lnSpc>
                <a:spcPct val="80000"/>
              </a:lnSpc>
              <a:spcBef>
                <a:spcPts val="300"/>
              </a:spcBef>
            </a:pPr>
            <a:r>
              <a:rPr lang="es-ES" sz="1300" dirty="0"/>
              <a:t>3.1.2. Objetivos.</a:t>
            </a:r>
          </a:p>
          <a:p>
            <a:pPr marL="1255709" lvl="3">
              <a:lnSpc>
                <a:spcPct val="80000"/>
              </a:lnSpc>
              <a:spcBef>
                <a:spcPts val="300"/>
              </a:spcBef>
            </a:pPr>
            <a:r>
              <a:rPr lang="es-ES" sz="1300" dirty="0"/>
              <a:t>3.1.3. Plan de desarrollo de competencias.</a:t>
            </a:r>
          </a:p>
          <a:p>
            <a:pPr marL="798519" lvl="2">
              <a:lnSpc>
                <a:spcPct val="80000"/>
              </a:lnSpc>
              <a:spcBef>
                <a:spcPts val="400"/>
              </a:spcBef>
            </a:pPr>
            <a:r>
              <a:rPr lang="es-ES" sz="1500" dirty="0"/>
              <a:t>3.2. Revisión.</a:t>
            </a:r>
          </a:p>
          <a:p>
            <a:pPr marL="798519" lvl="2">
              <a:lnSpc>
                <a:spcPct val="80000"/>
              </a:lnSpc>
              <a:spcBef>
                <a:spcPts val="400"/>
              </a:spcBef>
            </a:pPr>
            <a:r>
              <a:rPr lang="es-ES" sz="1500" dirty="0"/>
              <a:t>3.3. Evaluación.</a:t>
            </a:r>
          </a:p>
          <a:p>
            <a:pPr marL="1255709" lvl="3">
              <a:lnSpc>
                <a:spcPct val="80000"/>
              </a:lnSpc>
              <a:spcBef>
                <a:spcPts val="300"/>
              </a:spcBef>
            </a:pPr>
            <a:r>
              <a:rPr lang="es-ES" sz="1300" dirty="0"/>
              <a:t>3.3.1. Funciones y objetivos.</a:t>
            </a:r>
          </a:p>
          <a:p>
            <a:pPr marL="1255709" lvl="3">
              <a:lnSpc>
                <a:spcPct val="80000"/>
              </a:lnSpc>
              <a:spcBef>
                <a:spcPts val="300"/>
              </a:spcBef>
            </a:pPr>
            <a:r>
              <a:rPr lang="es-ES" sz="1300" dirty="0"/>
              <a:t>3.3.2. Evaluación de competencias.</a:t>
            </a:r>
          </a:p>
          <a:p>
            <a:endParaRPr lang="es-ES" dirty="0"/>
          </a:p>
        </p:txBody>
      </p:sp>
      <p:sp>
        <p:nvSpPr>
          <p:cNvPr id="6" name="Marcador de texto 5"/>
          <p:cNvSpPr>
            <a:spLocks noGrp="1"/>
          </p:cNvSpPr>
          <p:nvPr>
            <p:ph type="body" sz="quarter" idx="17"/>
          </p:nvPr>
        </p:nvSpPr>
        <p:spPr/>
        <p:txBody>
          <a:bodyPr/>
          <a:lstStyle/>
          <a:p>
            <a:r>
              <a:rPr lang="es-ES" dirty="0"/>
              <a:t>Carlos nadal </a:t>
            </a:r>
            <a:r>
              <a:rPr lang="es-ES" dirty="0" err="1"/>
              <a:t>roig</a:t>
            </a:r>
            <a:endParaRPr lang="es-ES" dirty="0"/>
          </a:p>
        </p:txBody>
      </p:sp>
      <p:sp>
        <p:nvSpPr>
          <p:cNvPr id="7" name="Marcador de texto 6"/>
          <p:cNvSpPr>
            <a:spLocks noGrp="1"/>
          </p:cNvSpPr>
          <p:nvPr>
            <p:ph type="body" sz="quarter" idx="18"/>
          </p:nvPr>
        </p:nvSpPr>
        <p:spPr/>
        <p:txBody>
          <a:bodyPr/>
          <a:lstStyle/>
          <a:p>
            <a:endParaRPr lang="es-ES"/>
          </a:p>
        </p:txBody>
      </p:sp>
      <p:sp>
        <p:nvSpPr>
          <p:cNvPr id="3" name="Marcador de texto 2">
            <a:extLst>
              <a:ext uri="{FF2B5EF4-FFF2-40B4-BE49-F238E27FC236}">
                <a16:creationId xmlns:a16="http://schemas.microsoft.com/office/drawing/2014/main" id="{1461FABF-B7EB-41A5-ABA0-530A99E77AA0}"/>
              </a:ext>
            </a:extLst>
          </p:cNvPr>
          <p:cNvSpPr>
            <a:spLocks noGrp="1"/>
          </p:cNvSpPr>
          <p:nvPr>
            <p:ph type="body" sz="quarter" idx="19"/>
          </p:nvPr>
        </p:nvSpPr>
        <p:spPr/>
        <p:txBody>
          <a:bodyPr/>
          <a:lstStyle/>
          <a:p>
            <a:r>
              <a:rPr lang="es-ES" dirty="0"/>
              <a:t>Evaluación del desempeño</a:t>
            </a:r>
          </a:p>
          <a:p>
            <a:endParaRPr lang="es-ES" dirty="0"/>
          </a:p>
        </p:txBody>
      </p:sp>
    </p:spTree>
    <p:extLst>
      <p:ext uri="{BB962C8B-B14F-4D97-AF65-F5344CB8AC3E}">
        <p14:creationId xmlns:p14="http://schemas.microsoft.com/office/powerpoint/2010/main" val="1014104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076102"/>
            <a:ext cx="7568416" cy="602550"/>
          </a:xfrm>
        </p:spPr>
        <p:txBody>
          <a:bodyPr/>
          <a:lstStyle/>
          <a:p>
            <a:r>
              <a:rPr lang="es-ES_tradnl" sz="2000" dirty="0"/>
              <a:t>3.1.2. Objetivos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2678653"/>
            <a:ext cx="7560540" cy="3927560"/>
          </a:xfrm>
        </p:spPr>
        <p:txBody>
          <a:bodyPr>
            <a:normAutofit fontScale="85000" lnSpcReduction="10000"/>
          </a:bodyPr>
          <a:lstStyle/>
          <a:p>
            <a:pPr lvl="0" algn="just">
              <a:lnSpc>
                <a:spcPct val="100000"/>
              </a:lnSpc>
              <a:spcBef>
                <a:spcPts val="0"/>
              </a:spcBef>
              <a:spcAft>
                <a:spcPts val="600"/>
              </a:spcAft>
              <a:defRPr sz="1800" b="0" i="0" u="none" strike="noStrike" kern="0" cap="none" spc="0" baseline="0">
                <a:solidFill>
                  <a:srgbClr val="000000"/>
                </a:solidFill>
                <a:uFillTx/>
              </a:defRPr>
            </a:pPr>
            <a:r>
              <a:rPr lang="es-ES" sz="2000" dirty="0">
                <a:solidFill>
                  <a:srgbClr val="000000"/>
                </a:solidFill>
                <a:latin typeface="Calibri"/>
              </a:rPr>
              <a:t>Los objetivos concretan los resultados que se quieren conseguir dentro de un plazo de tiempo. </a:t>
            </a:r>
            <a:endParaRPr lang="ca-ES" sz="2000" dirty="0">
              <a:solidFill>
                <a:srgbClr val="000000"/>
              </a:solidFill>
              <a:latin typeface="Calibri"/>
            </a:endParaRPr>
          </a:p>
          <a:p>
            <a:pPr lvl="0" algn="just">
              <a:lnSpc>
                <a:spcPct val="100000"/>
              </a:lnSpc>
              <a:spcBef>
                <a:spcPts val="0"/>
              </a:spcBef>
              <a:spcAft>
                <a:spcPts val="600"/>
              </a:spcAft>
              <a:defRPr sz="1800" b="0" i="0" u="none" strike="noStrike" kern="0" cap="none" spc="0" baseline="0">
                <a:solidFill>
                  <a:srgbClr val="000000"/>
                </a:solidFill>
                <a:uFillTx/>
              </a:defRPr>
            </a:pPr>
            <a:r>
              <a:rPr lang="es-ES" sz="2000" dirty="0">
                <a:solidFill>
                  <a:srgbClr val="000000"/>
                </a:solidFill>
                <a:latin typeface="Calibri"/>
              </a:rPr>
              <a:t>Para la fijación de los objetivos individuales se tendrán en cuenta las directrices siguientes:  </a:t>
            </a:r>
            <a:endParaRPr lang="ca-ES" sz="2000" dirty="0">
              <a:solidFill>
                <a:srgbClr val="000000"/>
              </a:solidFill>
              <a:latin typeface="Calibri"/>
            </a:endParaRPr>
          </a:p>
          <a:p>
            <a:pPr marL="268288" lvl="0" indent="-268288" algn="just">
              <a:lnSpc>
                <a:spcPct val="100000"/>
              </a:lnSpc>
              <a:spcBef>
                <a:spcPts val="0"/>
              </a:spcBef>
              <a:buFont typeface="Arial" panose="020B0604020202020204" pitchFamily="34" charset="0"/>
              <a:buChar char="•"/>
              <a:defRPr sz="1800" b="0" i="0" u="none" strike="noStrike" kern="0" cap="none" spc="0" baseline="0">
                <a:solidFill>
                  <a:srgbClr val="000000"/>
                </a:solidFill>
                <a:uFillTx/>
              </a:defRPr>
            </a:pPr>
            <a:r>
              <a:rPr lang="es-ES" sz="2000" dirty="0">
                <a:solidFill>
                  <a:srgbClr val="000000"/>
                </a:solidFill>
                <a:latin typeface="Calibri"/>
              </a:rPr>
              <a:t>Se recomienda fijar entre 4 y 6.  </a:t>
            </a:r>
            <a:endParaRPr lang="ca-ES" sz="2000" dirty="0">
              <a:solidFill>
                <a:srgbClr val="000000"/>
              </a:solidFill>
              <a:latin typeface="Calibri"/>
            </a:endParaRPr>
          </a:p>
          <a:p>
            <a:pPr marL="268288" lvl="0" indent="-268288" algn="just">
              <a:lnSpc>
                <a:spcPct val="100000"/>
              </a:lnSpc>
              <a:spcBef>
                <a:spcPts val="0"/>
              </a:spcBef>
              <a:buSzPct val="100000"/>
              <a:buFont typeface="Arial" pitchFamily="34"/>
              <a:buChar char="•"/>
              <a:defRPr sz="1800" b="0" i="0" u="none" strike="noStrike" kern="0" cap="none" spc="0" baseline="0">
                <a:solidFill>
                  <a:srgbClr val="000000"/>
                </a:solidFill>
                <a:uFillTx/>
              </a:defRPr>
            </a:pPr>
            <a:r>
              <a:rPr lang="es-ES" sz="2000" dirty="0">
                <a:solidFill>
                  <a:srgbClr val="000000"/>
                </a:solidFill>
                <a:latin typeface="Calibri"/>
              </a:rPr>
              <a:t>Debe establecerse un % de ponderación que se corresponde con la importancia relativa de cada objetivo.</a:t>
            </a:r>
            <a:endParaRPr lang="ca-ES" sz="2000" dirty="0">
              <a:solidFill>
                <a:srgbClr val="000000"/>
              </a:solidFill>
              <a:latin typeface="Calibri"/>
            </a:endParaRPr>
          </a:p>
          <a:p>
            <a:pPr marL="268288" lvl="0" indent="-268288" algn="just">
              <a:lnSpc>
                <a:spcPct val="100000"/>
              </a:lnSpc>
              <a:spcBef>
                <a:spcPts val="0"/>
              </a:spcBef>
              <a:buSzPct val="100000"/>
              <a:buFont typeface="Arial" pitchFamily="34"/>
              <a:buChar char="•"/>
              <a:defRPr sz="1800" b="0" i="0" u="none" strike="noStrike" kern="0" cap="none" spc="0" baseline="0">
                <a:solidFill>
                  <a:srgbClr val="000000"/>
                </a:solidFill>
                <a:uFillTx/>
              </a:defRPr>
            </a:pPr>
            <a:r>
              <a:rPr lang="es-ES" sz="2000" dirty="0">
                <a:solidFill>
                  <a:srgbClr val="000000"/>
                </a:solidFill>
                <a:latin typeface="Calibri"/>
              </a:rPr>
              <a:t>En los criterios, se describirá de forma clara lo que significa el nivel de cumplimiento del objetivo. </a:t>
            </a:r>
            <a:endParaRPr lang="ca-ES" sz="2000" dirty="0">
              <a:solidFill>
                <a:srgbClr val="000000"/>
              </a:solidFill>
              <a:latin typeface="Calibri"/>
            </a:endParaRPr>
          </a:p>
          <a:p>
            <a:pPr marL="268288" lvl="0" indent="-268288" algn="just">
              <a:lnSpc>
                <a:spcPct val="100000"/>
              </a:lnSpc>
              <a:spcBef>
                <a:spcPts val="0"/>
              </a:spcBef>
              <a:buSzPct val="100000"/>
              <a:buFont typeface="Arial" pitchFamily="34"/>
              <a:buChar char="•"/>
              <a:defRPr sz="1800" b="0" i="0" u="none" strike="noStrike" kern="0" cap="none" spc="0" baseline="0">
                <a:solidFill>
                  <a:srgbClr val="000000"/>
                </a:solidFill>
                <a:uFillTx/>
              </a:defRPr>
            </a:pPr>
            <a:r>
              <a:rPr lang="es-ES" sz="2000" dirty="0">
                <a:solidFill>
                  <a:srgbClr val="000000"/>
                </a:solidFill>
                <a:latin typeface="Calibri"/>
              </a:rPr>
              <a:t>El Responsable ha de incluir entre los objetivos individuales de las personas, la realización de las acciones planificadas en el Plan de Desarrollo de competencias. </a:t>
            </a:r>
            <a:endParaRPr lang="ca-ES" sz="2000" dirty="0">
              <a:solidFill>
                <a:srgbClr val="000000"/>
              </a:solidFill>
              <a:latin typeface="Calibri"/>
            </a:endParaRPr>
          </a:p>
          <a:p>
            <a:pPr marL="268288" lvl="0" indent="-268288" algn="just">
              <a:lnSpc>
                <a:spcPct val="100000"/>
              </a:lnSpc>
              <a:spcBef>
                <a:spcPts val="0"/>
              </a:spcBef>
              <a:buSzPct val="100000"/>
              <a:buFont typeface="Arial" pitchFamily="34"/>
              <a:buChar char="•"/>
              <a:defRPr sz="1800" b="0" i="0" u="none" strike="noStrike" kern="0" cap="none" spc="0" baseline="0">
                <a:solidFill>
                  <a:srgbClr val="000000"/>
                </a:solidFill>
                <a:uFillTx/>
              </a:defRPr>
            </a:pPr>
            <a:r>
              <a:rPr lang="es-ES" sz="2000" dirty="0">
                <a:solidFill>
                  <a:srgbClr val="000000"/>
                </a:solidFill>
                <a:latin typeface="Calibri"/>
              </a:rPr>
              <a:t>La determinación específica de uno objetivos concretos (centrados en determinadas responsabilidades) no supondrá una excusa para realizar un buen desempeño en el resto de las funciones del puesto.  </a:t>
            </a:r>
            <a:endParaRPr lang="ca-ES" sz="2000" dirty="0">
              <a:solidFill>
                <a:srgbClr val="000000"/>
              </a:solidFill>
              <a:latin typeface="Calibri"/>
            </a:endParaRPr>
          </a:p>
          <a:p>
            <a:pPr marL="268288" lvl="0" indent="-268288" algn="just">
              <a:lnSpc>
                <a:spcPct val="100000"/>
              </a:lnSpc>
              <a:spcBef>
                <a:spcPts val="0"/>
              </a:spcBef>
              <a:buSzPct val="100000"/>
              <a:buFont typeface="Arial" pitchFamily="34"/>
              <a:buChar char="•"/>
              <a:defRPr sz="1800" b="0" i="0" u="none" strike="noStrike" kern="0" cap="none" spc="0" baseline="0">
                <a:solidFill>
                  <a:srgbClr val="000000"/>
                </a:solidFill>
                <a:uFillTx/>
              </a:defRPr>
            </a:pPr>
            <a:r>
              <a:rPr lang="es-ES" sz="2000" dirty="0">
                <a:solidFill>
                  <a:srgbClr val="000000"/>
                </a:solidFill>
                <a:latin typeface="Calibri"/>
              </a:rPr>
              <a:t>Los objetivos deben también permitir medir la aportación individual de la persona a los resultados de su unidad.</a:t>
            </a:r>
            <a:endParaRPr lang="ca-ES" sz="2000" dirty="0">
              <a:solidFill>
                <a:srgbClr val="000000"/>
              </a:solidFill>
              <a:latin typeface="Calibri"/>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3.1. Planificación</a:t>
            </a:r>
          </a:p>
        </p:txBody>
      </p:sp>
    </p:spTree>
    <p:extLst>
      <p:ext uri="{BB962C8B-B14F-4D97-AF65-F5344CB8AC3E}">
        <p14:creationId xmlns:p14="http://schemas.microsoft.com/office/powerpoint/2010/main" val="1450343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3.1.3. Plan de desarrollo de competencias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020291"/>
            <a:ext cx="7560540" cy="3426229"/>
          </a:xfrm>
        </p:spPr>
        <p:txBody>
          <a:bodyPr>
            <a:normAutofit fontScale="85000" lnSpcReduction="20000"/>
          </a:bodyPr>
          <a:lstStyle/>
          <a:p>
            <a:pPr lvl="0" algn="just">
              <a:lnSpc>
                <a:spcPct val="100000"/>
              </a:lnSpc>
              <a:spcBef>
                <a:spcPts val="0"/>
              </a:spcBef>
              <a:spcAft>
                <a:spcPts val="1200"/>
              </a:spcAft>
              <a:defRPr sz="1800" b="0" i="0" u="none" strike="noStrike" kern="0" cap="none" spc="0" baseline="0">
                <a:solidFill>
                  <a:srgbClr val="000000"/>
                </a:solidFill>
                <a:uFillTx/>
              </a:defRPr>
            </a:pPr>
            <a:r>
              <a:rPr lang="es-ES" sz="2000" dirty="0">
                <a:solidFill>
                  <a:srgbClr val="000000"/>
                </a:solidFill>
                <a:latin typeface="Calibri"/>
              </a:rPr>
              <a:t>Para cada persona (Colaborador) se elabora su Plan de Desarrollo, identificando las competencias en las que destaca y aquellos comportamientos asociados a los niveles de desarrollo que debe mejorar. </a:t>
            </a:r>
            <a:endParaRPr lang="ca-ES" sz="2000" dirty="0">
              <a:solidFill>
                <a:srgbClr val="000000"/>
              </a:solidFill>
              <a:latin typeface="Calibri"/>
            </a:endParaRPr>
          </a:p>
          <a:p>
            <a:pPr lvl="0" algn="just">
              <a:lnSpc>
                <a:spcPct val="100000"/>
              </a:lnSpc>
              <a:spcBef>
                <a:spcPts val="0"/>
              </a:spcBef>
              <a:spcAft>
                <a:spcPts val="1200"/>
              </a:spcAft>
              <a:defRPr sz="1800" b="0" i="0" u="none" strike="noStrike" kern="0" cap="none" spc="0" baseline="0">
                <a:solidFill>
                  <a:srgbClr val="000000"/>
                </a:solidFill>
                <a:uFillTx/>
              </a:defRPr>
            </a:pPr>
            <a:r>
              <a:rPr lang="es-ES" sz="2000" dirty="0">
                <a:solidFill>
                  <a:srgbClr val="000000"/>
                </a:solidFill>
                <a:latin typeface="Calibri"/>
              </a:rPr>
              <a:t>Para elaborar este Plan, el Responsable deberá realizar una evaluación de los niveles percibidos en los comportamientos del Colaborador para cada una de las competencias del perfil de su puesto de trabajo; indicando las razones y hechos (basados en comportamientos observables) que sustentan su evaluación en cada una de las competencias.</a:t>
            </a:r>
          </a:p>
          <a:p>
            <a:pPr lvl="0" algn="just">
              <a:lnSpc>
                <a:spcPct val="100000"/>
              </a:lnSpc>
              <a:spcBef>
                <a:spcPts val="0"/>
              </a:spcBef>
              <a:spcAft>
                <a:spcPts val="1200"/>
              </a:spcAft>
              <a:defRPr sz="1800" b="0" i="0" u="none" strike="noStrike" kern="0" cap="none" spc="0" baseline="0">
                <a:solidFill>
                  <a:srgbClr val="000000"/>
                </a:solidFill>
                <a:uFillTx/>
              </a:defRPr>
            </a:pPr>
            <a:r>
              <a:rPr lang="es-ES" sz="2000" dirty="0">
                <a:solidFill>
                  <a:srgbClr val="000000"/>
                </a:solidFill>
                <a:latin typeface="Calibri"/>
              </a:rPr>
              <a:t>Esta evaluación será compartida con el Colaborador y de ella se extraerán los comportamientos sobre los que deberá centrarse el Plan de Desarrollo.</a:t>
            </a:r>
            <a:endParaRPr lang="ca-ES" sz="2000" dirty="0">
              <a:solidFill>
                <a:srgbClr val="000000"/>
              </a:solidFill>
              <a:latin typeface="Calibri"/>
            </a:endParaRPr>
          </a:p>
          <a:p>
            <a:pPr lvl="0" algn="just">
              <a:lnSpc>
                <a:spcPct val="100000"/>
              </a:lnSpc>
              <a:spcBef>
                <a:spcPts val="0"/>
              </a:spcBef>
              <a:spcAft>
                <a:spcPts val="1200"/>
              </a:spcAft>
              <a:defRPr sz="1800" b="0" i="0" u="none" strike="noStrike" kern="0" cap="none" spc="0" baseline="0">
                <a:solidFill>
                  <a:srgbClr val="000000"/>
                </a:solidFill>
                <a:uFillTx/>
              </a:defRPr>
            </a:pPr>
            <a:r>
              <a:rPr lang="es-ES" sz="2000" dirty="0">
                <a:solidFill>
                  <a:srgbClr val="000000"/>
                </a:solidFill>
                <a:latin typeface="Calibri"/>
              </a:rPr>
              <a:t>Para reforzar el proceso de mejora de las competencias asociadas a los puestos de trabajo, se incluirá la realización de las acciones del plan de Desarrollo de cada persona entre los objetivos asignados individualmente. </a:t>
            </a:r>
            <a:endParaRPr lang="ca-ES" sz="2000" dirty="0">
              <a:solidFill>
                <a:srgbClr val="000000"/>
              </a:solidFill>
              <a:latin typeface="Calibri"/>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3.1. Planificación</a:t>
            </a:r>
          </a:p>
        </p:txBody>
      </p:sp>
    </p:spTree>
    <p:extLst>
      <p:ext uri="{BB962C8B-B14F-4D97-AF65-F5344CB8AC3E}">
        <p14:creationId xmlns:p14="http://schemas.microsoft.com/office/powerpoint/2010/main" val="2433469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559403" y="2068544"/>
            <a:ext cx="8026400" cy="4391891"/>
          </a:xfrm>
        </p:spPr>
        <p:txBody>
          <a:bodyPr>
            <a:noAutofit/>
          </a:bodyPr>
          <a:lstStyle/>
          <a:p>
            <a:pPr marL="285750" lvl="0" indent="-285750" algn="just">
              <a:lnSpc>
                <a:spcPct val="100000"/>
              </a:lnSpc>
              <a:spcBef>
                <a:spcPts val="0"/>
              </a:spcBef>
              <a:spcAft>
                <a:spcPts val="600"/>
              </a:spcAft>
              <a:buFont typeface="Arial" panose="020B0604020202020204" pitchFamily="34" charset="0"/>
              <a:buChar char="•"/>
              <a:defRPr sz="1800" b="0" i="0" u="none" strike="noStrike" kern="0" cap="none" spc="0" baseline="0">
                <a:solidFill>
                  <a:srgbClr val="000000"/>
                </a:solidFill>
                <a:uFillTx/>
              </a:defRPr>
            </a:pPr>
            <a:r>
              <a:rPr lang="es-ES" sz="1500" dirty="0">
                <a:solidFill>
                  <a:srgbClr val="000000"/>
                </a:solidFill>
                <a:latin typeface="Calibri"/>
              </a:rPr>
              <a:t>La revisión formal de los objetivos individuales y del Plan de Desarrollo se realiza en una reunión que mantienen Responsable y Colaborador al menos a mitad del ciclo. En esa reunión, que se realizará en una fecha predeterminada (normalmente cuando se cumpla la mitad del periodo establecido), se revisará lo acordado en la fase de planificación respecto a los objetivos a alcanzar. </a:t>
            </a:r>
            <a:endParaRPr lang="ca-ES" sz="1500" dirty="0">
              <a:solidFill>
                <a:srgbClr val="000000"/>
              </a:solidFill>
              <a:latin typeface="Calibri"/>
            </a:endParaRPr>
          </a:p>
          <a:p>
            <a:pPr marL="285750" lvl="0" indent="-285750" algn="just">
              <a:lnSpc>
                <a:spcPct val="100000"/>
              </a:lnSpc>
              <a:spcBef>
                <a:spcPts val="0"/>
              </a:spcBef>
              <a:spcAft>
                <a:spcPts val="600"/>
              </a:spcAft>
              <a:buFont typeface="Arial" panose="020B0604020202020204" pitchFamily="34" charset="0"/>
              <a:buChar char="•"/>
              <a:defRPr sz="1800" b="0" i="0" u="none" strike="noStrike" kern="0" cap="none" spc="0" baseline="0">
                <a:solidFill>
                  <a:srgbClr val="000000"/>
                </a:solidFill>
                <a:uFillTx/>
              </a:defRPr>
            </a:pPr>
            <a:r>
              <a:rPr lang="es-ES" sz="1500" dirty="0">
                <a:solidFill>
                  <a:srgbClr val="000000"/>
                </a:solidFill>
                <a:latin typeface="Calibri"/>
              </a:rPr>
              <a:t>Asimismo, ha de realizarse un seguimiento del Plan de Desarrollo, cuya finalidad es revisar el cumplimiento de las acciones encaminadas a mejorar las competencias. El seguimiento se realizará a través de esta entrevista en la que se trabajara en la identificación de aquellos comportamientos concretos que evidencian la evolución que se está produciendo en las competencias del Colaborador, de manera que se facilite la consolidación de dichas competencias.  </a:t>
            </a:r>
            <a:endParaRPr lang="ca-ES" sz="1500" dirty="0">
              <a:solidFill>
                <a:srgbClr val="000000"/>
              </a:solidFill>
              <a:latin typeface="Calibri"/>
            </a:endParaRPr>
          </a:p>
          <a:p>
            <a:pPr marL="285750" lvl="0" indent="-285750" algn="just">
              <a:lnSpc>
                <a:spcPct val="100000"/>
              </a:lnSpc>
              <a:spcBef>
                <a:spcPts val="0"/>
              </a:spcBef>
              <a:spcAft>
                <a:spcPts val="600"/>
              </a:spcAft>
              <a:buFont typeface="Arial" panose="020B0604020202020204" pitchFamily="34" charset="0"/>
              <a:buChar char="•"/>
              <a:defRPr sz="1800" b="0" i="0" u="none" strike="noStrike" kern="0" cap="none" spc="0" baseline="0">
                <a:solidFill>
                  <a:srgbClr val="000000"/>
                </a:solidFill>
                <a:uFillTx/>
              </a:defRPr>
            </a:pPr>
            <a:r>
              <a:rPr lang="es-ES" sz="1500" dirty="0">
                <a:solidFill>
                  <a:srgbClr val="000000"/>
                </a:solidFill>
                <a:latin typeface="Calibri"/>
              </a:rPr>
              <a:t>En el caso de que no se esté cumpliendo el plan de Desarrollo, se deben analizar los motivos y realizar las modificaciones oportunas para conseguir la mejor consolidación de los niveles de desarrollo o las competencias identificadas. Si el incumplimiento del Plan de Desarrollo se debe a variables externas, se deberá volver a definir el Plan, adaptándolo a las nuevas circunstancias.</a:t>
            </a:r>
            <a:endParaRPr lang="ca-ES" sz="1500" dirty="0">
              <a:solidFill>
                <a:srgbClr val="000000"/>
              </a:solidFill>
              <a:latin typeface="Calibri"/>
            </a:endParaRPr>
          </a:p>
          <a:p>
            <a:pPr marL="285750" lvl="0" indent="-285750" algn="just">
              <a:lnSpc>
                <a:spcPct val="100000"/>
              </a:lnSpc>
              <a:spcBef>
                <a:spcPts val="0"/>
              </a:spcBef>
              <a:spcAft>
                <a:spcPts val="600"/>
              </a:spcAft>
              <a:buFont typeface="Arial" panose="020B0604020202020204" pitchFamily="34" charset="0"/>
              <a:buChar char="•"/>
              <a:defRPr sz="1800" b="0" i="0" u="none" strike="noStrike" kern="0" cap="none" spc="0" baseline="0">
                <a:solidFill>
                  <a:srgbClr val="000000"/>
                </a:solidFill>
                <a:uFillTx/>
              </a:defRPr>
            </a:pPr>
            <a:r>
              <a:rPr lang="es-ES" sz="1500" dirty="0">
                <a:solidFill>
                  <a:srgbClr val="000000"/>
                </a:solidFill>
                <a:latin typeface="Calibri"/>
              </a:rPr>
              <a:t> Esta revisión formal no impedirá que el seguimiento sea un proceso continuo, que podrá concretarse en encuentros informales entre Responsable y Colaborador a lo largo de todo el ejercicio.  </a:t>
            </a:r>
            <a:endParaRPr lang="ca-ES" sz="1500" dirty="0">
              <a:solidFill>
                <a:srgbClr val="000000"/>
              </a:solidFill>
              <a:latin typeface="Calibri"/>
            </a:endParaRPr>
          </a:p>
          <a:p>
            <a:pPr marL="285750" lvl="0" indent="-285750" algn="just">
              <a:lnSpc>
                <a:spcPct val="100000"/>
              </a:lnSpc>
              <a:spcBef>
                <a:spcPts val="0"/>
              </a:spcBef>
              <a:spcAft>
                <a:spcPts val="600"/>
              </a:spcAft>
              <a:buFont typeface="Arial" panose="020B0604020202020204" pitchFamily="34" charset="0"/>
              <a:buChar char="•"/>
              <a:defRPr sz="1800" b="0" i="0" u="none" strike="noStrike" kern="0" cap="none" spc="0" baseline="0">
                <a:solidFill>
                  <a:srgbClr val="000000"/>
                </a:solidFill>
                <a:uFillTx/>
              </a:defRPr>
            </a:pPr>
            <a:r>
              <a:rPr lang="es-ES" sz="1500" dirty="0">
                <a:solidFill>
                  <a:srgbClr val="000000"/>
                </a:solidFill>
                <a:latin typeface="Calibri"/>
              </a:rPr>
              <a:t>La comunicación abierta y transparente en el día a día entre Responsable y Colaborador es la clave del éxito del SGD. </a:t>
            </a:r>
            <a:endParaRPr lang="ca-ES" sz="1500" dirty="0">
              <a:solidFill>
                <a:srgbClr val="000000"/>
              </a:solidFill>
              <a:latin typeface="Calibri"/>
            </a:endParaRP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3.2. Revisión</a:t>
            </a:r>
          </a:p>
        </p:txBody>
      </p:sp>
    </p:spTree>
    <p:extLst>
      <p:ext uri="{BB962C8B-B14F-4D97-AF65-F5344CB8AC3E}">
        <p14:creationId xmlns:p14="http://schemas.microsoft.com/office/powerpoint/2010/main" val="573109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a:bodyPr>
          <a:lstStyle/>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El objetivo de la evaluación es valorar el desempeño del empleado durante el ciclo que acaba. </a:t>
            </a:r>
            <a:endParaRPr lang="ca-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 </a:t>
            </a:r>
            <a:endParaRPr lang="ca-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En el momento establecido de finalización del ciclo o periodo, se evalúan los objetivos  y el desarrollo de las competencias.</a:t>
            </a:r>
            <a:endParaRPr lang="ca-ES" sz="2000" dirty="0">
              <a:solidFill>
                <a:srgbClr val="000000"/>
              </a:solidFill>
              <a:latin typeface="Calibri"/>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3.3. Evaluación</a:t>
            </a:r>
          </a:p>
        </p:txBody>
      </p:sp>
    </p:spTree>
    <p:extLst>
      <p:ext uri="{BB962C8B-B14F-4D97-AF65-F5344CB8AC3E}">
        <p14:creationId xmlns:p14="http://schemas.microsoft.com/office/powerpoint/2010/main" val="2635432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3.3.1. Funciones y objetivos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fontScale="92500" lnSpcReduction="20000"/>
          </a:bodyPr>
          <a:lstStyle/>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El jefe inmediato (Responsable), evaluará los Objetivos en función de su cumplimiento respecto a los criterios marcados previamente con el evaluado.  </a:t>
            </a:r>
          </a:p>
          <a:p>
            <a:pPr lvl="0" algn="just">
              <a:lnSpc>
                <a:spcPct val="100000"/>
              </a:lnSpc>
              <a:spcBef>
                <a:spcPts val="0"/>
              </a:spcBef>
              <a:defRPr sz="1800" b="0" i="0" u="none" strike="noStrike" kern="0" cap="none" spc="0" baseline="0">
                <a:solidFill>
                  <a:srgbClr val="000000"/>
                </a:solidFill>
                <a:uFillTx/>
              </a:defRPr>
            </a:pPr>
            <a:endParaRPr lang="ca-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Si al inicio del proceso, Responsable y Colaborador han establecido unas expectativas claras y precisas, las han revisado cuando ha sido necesario, y han mantenido encuentros informales con frecuencia, la evaluación no debe suponer sorpresa alguna.  </a:t>
            </a:r>
          </a:p>
          <a:p>
            <a:pPr lvl="0" algn="just">
              <a:lnSpc>
                <a:spcPct val="100000"/>
              </a:lnSpc>
              <a:spcBef>
                <a:spcPts val="0"/>
              </a:spcBef>
              <a:defRPr sz="1800" b="0" i="0" u="none" strike="noStrike" kern="0" cap="none" spc="0" baseline="0">
                <a:solidFill>
                  <a:srgbClr val="000000"/>
                </a:solidFill>
                <a:uFillTx/>
              </a:defRPr>
            </a:pPr>
            <a:endParaRPr lang="ca-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Durante la evaluación, tan importante es que ambas partes realicen la preparación previa, como la propia reunión en sí misma.</a:t>
            </a:r>
            <a:endParaRPr lang="ca-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 </a:t>
            </a:r>
            <a:endParaRPr lang="ca-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Al concluir la evaluación se entrega y comunica al empleado el resultado de la misma. </a:t>
            </a:r>
            <a:endParaRPr lang="ca-ES" sz="2000" dirty="0">
              <a:solidFill>
                <a:srgbClr val="000000"/>
              </a:solidFill>
              <a:latin typeface="Calibri"/>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3.3. Evaluación</a:t>
            </a:r>
          </a:p>
        </p:txBody>
      </p:sp>
    </p:spTree>
    <p:extLst>
      <p:ext uri="{BB962C8B-B14F-4D97-AF65-F5344CB8AC3E}">
        <p14:creationId xmlns:p14="http://schemas.microsoft.com/office/powerpoint/2010/main" val="933410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3.3.2. Evaluación de competencias</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a:bodyPr>
          <a:lstStyle/>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Al igual que con los objetivos concretos, el Responsable evaluará, de acuerdo a los criterios previamente determinados, el desarrollo competencial del Colaborador y compartirá con este dicha evaluación.</a:t>
            </a:r>
          </a:p>
          <a:p>
            <a:pPr lvl="0" algn="just">
              <a:lnSpc>
                <a:spcPct val="100000"/>
              </a:lnSpc>
              <a:spcBef>
                <a:spcPts val="0"/>
              </a:spcBef>
              <a:defRPr sz="1800" b="0" i="0" u="none" strike="noStrike" kern="0" cap="none" spc="0" baseline="0">
                <a:solidFill>
                  <a:srgbClr val="000000"/>
                </a:solidFill>
                <a:uFillTx/>
              </a:defRPr>
            </a:pPr>
            <a:endParaRPr lang="ca-ES" sz="2000" dirty="0">
              <a:solidFill>
                <a:srgbClr val="000000"/>
              </a:solidFill>
              <a:latin typeface="Calibri"/>
            </a:endParaRPr>
          </a:p>
          <a:p>
            <a:pPr lvl="0" algn="just">
              <a:lnSpc>
                <a:spcPct val="100000"/>
              </a:lnSpc>
              <a:spcBef>
                <a:spcPts val="0"/>
              </a:spcBef>
              <a:defRPr sz="1800" b="0" i="0" u="none" strike="noStrike" kern="0" cap="none" spc="0" baseline="0">
                <a:solidFill>
                  <a:srgbClr val="000000"/>
                </a:solidFill>
                <a:uFillTx/>
              </a:defRPr>
            </a:pPr>
            <a:r>
              <a:rPr lang="es-ES" sz="2000" dirty="0">
                <a:solidFill>
                  <a:srgbClr val="000000"/>
                </a:solidFill>
                <a:latin typeface="Calibri"/>
              </a:rPr>
              <a:t>Como parte del proceso de evaluación, cada persona evaluada (Colaborador) recibirá también un informe de evaluación de competencias. En este informe, se le presentan los resultados obtenidos acerca de su desarrollo competencial en su puesto de trabajo. </a:t>
            </a:r>
            <a:endParaRPr lang="ca-ES" sz="2000" dirty="0">
              <a:solidFill>
                <a:srgbClr val="000000"/>
              </a:solidFill>
              <a:latin typeface="Calibri"/>
            </a:endParaRPr>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3.3. Evaluación</a:t>
            </a:r>
          </a:p>
        </p:txBody>
      </p:sp>
    </p:spTree>
    <p:extLst>
      <p:ext uri="{BB962C8B-B14F-4D97-AF65-F5344CB8AC3E}">
        <p14:creationId xmlns:p14="http://schemas.microsoft.com/office/powerpoint/2010/main" val="1923933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 sz="3200" dirty="0"/>
              <a:t>CARACTERÍSTICAS</a:t>
            </a:r>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fontScale="92500" lnSpcReduction="20000"/>
          </a:bodyPr>
          <a:lstStyle/>
          <a:p>
            <a:r>
              <a:rPr lang="es-ES" sz="2000" dirty="0"/>
              <a:t>1.- FÁCIL DE MANEJAR.</a:t>
            </a:r>
          </a:p>
          <a:p>
            <a:r>
              <a:rPr lang="es-ES" sz="2000" dirty="0"/>
              <a:t>	- Hoja Excel. No protegida.</a:t>
            </a:r>
          </a:p>
          <a:p>
            <a:r>
              <a:rPr lang="es-ES" sz="2000" dirty="0"/>
              <a:t>2.- INTUITIVA.</a:t>
            </a:r>
          </a:p>
          <a:p>
            <a:r>
              <a:rPr lang="es-ES" sz="2000" dirty="0"/>
              <a:t>3.- VERSATIL.</a:t>
            </a:r>
          </a:p>
          <a:p>
            <a:r>
              <a:rPr lang="es-ES" sz="2000" dirty="0"/>
              <a:t>	- Adaptable  al sistema de gestión del desempeño de cualquier empresa.</a:t>
            </a:r>
          </a:p>
          <a:p>
            <a:r>
              <a:rPr lang="es-ES" sz="2000" dirty="0"/>
              <a:t>4.-SIMPLIFICA EL TRABAJO DEL EVALUADOR.</a:t>
            </a:r>
          </a:p>
          <a:p>
            <a:r>
              <a:rPr lang="es-ES" sz="2000" dirty="0"/>
              <a:t>5.- PROPORCIONA OBJETIVIDAD AL PROCESO DE EVALUACIÓN.</a:t>
            </a:r>
          </a:p>
          <a:p>
            <a:r>
              <a:rPr lang="es-ES" sz="2000" dirty="0"/>
              <a:t>6.- PROPICIA EL CRECIMIENTO PERSONAL/PROFESIONAL EN EVALUADOR  Y EVALUADO.</a:t>
            </a:r>
          </a:p>
          <a:p>
            <a:r>
              <a:rPr lang="es-ES" sz="2000" dirty="0"/>
              <a:t>	- Retroalimenta a los “actores” del proceso.</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Herramienta</a:t>
            </a:r>
          </a:p>
        </p:txBody>
      </p:sp>
    </p:spTree>
    <p:extLst>
      <p:ext uri="{BB962C8B-B14F-4D97-AF65-F5344CB8AC3E}">
        <p14:creationId xmlns:p14="http://schemas.microsoft.com/office/powerpoint/2010/main" val="224552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 sz="3200" dirty="0"/>
              <a:t>PARTES</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Herramienta</a:t>
            </a:r>
          </a:p>
        </p:txBody>
      </p:sp>
      <p:sp>
        <p:nvSpPr>
          <p:cNvPr id="7" name="Marcador de texto 2">
            <a:extLst>
              <a:ext uri="{FF2B5EF4-FFF2-40B4-BE49-F238E27FC236}">
                <a16:creationId xmlns:a16="http://schemas.microsoft.com/office/drawing/2014/main" id="{2AF02BB4-C8E1-4B75-B4AD-0AA4B0F19723}"/>
              </a:ext>
            </a:extLst>
          </p:cNvPr>
          <p:cNvSpPr>
            <a:spLocks noGrp="1"/>
          </p:cNvSpPr>
          <p:nvPr>
            <p:ph type="body" sz="quarter" idx="12"/>
          </p:nvPr>
        </p:nvSpPr>
        <p:spPr>
          <a:xfrm>
            <a:off x="788988" y="3105150"/>
            <a:ext cx="7561262" cy="3341688"/>
          </a:xfrm>
        </p:spPr>
        <p:txBody>
          <a:bodyPr>
            <a:normAutofit fontScale="92500" lnSpcReduction="20000"/>
          </a:bodyPr>
          <a:lstStyle/>
          <a:p>
            <a:pPr marL="285750" indent="-285750">
              <a:buFontTx/>
              <a:buChar char="-"/>
            </a:pPr>
            <a:r>
              <a:rPr lang="es-ES" dirty="0"/>
              <a:t>CAJA NEGRA con los criterios de:</a:t>
            </a:r>
          </a:p>
          <a:p>
            <a:pPr marL="742950" lvl="1" indent="-285750">
              <a:buFontTx/>
              <a:buChar char="-"/>
            </a:pPr>
            <a:r>
              <a:rPr lang="es-ES" dirty="0"/>
              <a:t>TIPO DE OBJETIVO (5).</a:t>
            </a:r>
          </a:p>
          <a:p>
            <a:pPr marL="742950" lvl="1" indent="-285750">
              <a:buFontTx/>
              <a:buChar char="-"/>
            </a:pPr>
            <a:r>
              <a:rPr lang="es-ES" dirty="0"/>
              <a:t>VALORACION DE CADA OBJETIVO EN FUNCION DEL TIPO.</a:t>
            </a:r>
          </a:p>
          <a:p>
            <a:pPr marL="742950" lvl="1" indent="-285750">
              <a:buFontTx/>
              <a:buChar char="-"/>
            </a:pPr>
            <a:r>
              <a:rPr lang="es-ES" dirty="0"/>
              <a:t>ASIGNACION DE PUNTOS POR TRAMO </a:t>
            </a:r>
            <a:r>
              <a:rPr lang="es-ES" dirty="0" err="1"/>
              <a:t>Ó</a:t>
            </a:r>
            <a:r>
              <a:rPr lang="es-ES" dirty="0"/>
              <a:t> % DE OBJETIVO REALIZADO.</a:t>
            </a:r>
          </a:p>
          <a:p>
            <a:pPr marL="285750" indent="-285750">
              <a:buFontTx/>
              <a:buChar char="-"/>
            </a:pPr>
            <a:r>
              <a:rPr lang="es-ES" dirty="0"/>
              <a:t>PORTADA</a:t>
            </a:r>
          </a:p>
          <a:p>
            <a:pPr marL="742950" lvl="1" indent="-285750">
              <a:buFontTx/>
              <a:buChar char="-"/>
            </a:pPr>
            <a:r>
              <a:rPr lang="es-ES" dirty="0"/>
              <a:t>CABECERA (Datos identificativos del evaluado).</a:t>
            </a:r>
          </a:p>
          <a:p>
            <a:pPr marL="742950" lvl="1" indent="-285750">
              <a:buFontTx/>
              <a:buChar char="-"/>
            </a:pPr>
            <a:r>
              <a:rPr lang="es-ES" dirty="0"/>
              <a:t>DESPLIEGUE DE OBJETIVOS.</a:t>
            </a:r>
          </a:p>
          <a:p>
            <a:pPr marL="742950" lvl="1" indent="-285750">
              <a:buFontTx/>
              <a:buChar char="-"/>
            </a:pPr>
            <a:r>
              <a:rPr lang="es-ES" dirty="0"/>
              <a:t>OPINION DEL EVALUADO.</a:t>
            </a:r>
          </a:p>
          <a:p>
            <a:pPr marL="742950" lvl="1" indent="-285750">
              <a:buFontTx/>
              <a:buChar char="-"/>
            </a:pPr>
            <a:r>
              <a:rPr lang="es-ES" dirty="0"/>
              <a:t>ACCIONES DE MEJORA (Desarrollo individual).</a:t>
            </a:r>
          </a:p>
          <a:p>
            <a:pPr marL="285750" indent="-285750">
              <a:buFontTx/>
              <a:buChar char="-"/>
            </a:pPr>
            <a:r>
              <a:rPr lang="es-ES" dirty="0"/>
              <a:t>CONTRAPORTADA</a:t>
            </a:r>
          </a:p>
          <a:p>
            <a:pPr marL="742950" lvl="1" indent="-285750">
              <a:buFontTx/>
              <a:buChar char="-"/>
            </a:pPr>
            <a:r>
              <a:rPr lang="es-ES" dirty="0"/>
              <a:t>Valoración del mando respeto a : Cualificación Profesional, Actitudes y Estilo de Dirección.</a:t>
            </a:r>
          </a:p>
          <a:p>
            <a:pPr marL="742950" lvl="1" indent="-285750">
              <a:buFontTx/>
              <a:buChar char="-"/>
            </a:pPr>
            <a:r>
              <a:rPr lang="es-ES" dirty="0"/>
              <a:t>Áreas de mejora para el próximo periodo.</a:t>
            </a:r>
          </a:p>
          <a:p>
            <a:pPr marL="742950" lvl="1" indent="-285750">
              <a:buFontTx/>
              <a:buChar char="-"/>
            </a:pPr>
            <a:r>
              <a:rPr lang="es-ES" dirty="0"/>
              <a:t>Percepción del evaluado respecto a su mando.</a:t>
            </a:r>
          </a:p>
          <a:p>
            <a:pPr marL="742950" lvl="1" indent="-285750">
              <a:buFontTx/>
              <a:buChar char="-"/>
            </a:pPr>
            <a:endParaRPr lang="es-ES" dirty="0"/>
          </a:p>
          <a:p>
            <a:pPr marL="742950" lvl="1" indent="-285750">
              <a:buFontTx/>
              <a:buChar char="-"/>
            </a:pPr>
            <a:endParaRPr lang="es-ES" dirty="0"/>
          </a:p>
        </p:txBody>
      </p:sp>
    </p:spTree>
    <p:extLst>
      <p:ext uri="{BB962C8B-B14F-4D97-AF65-F5344CB8AC3E}">
        <p14:creationId xmlns:p14="http://schemas.microsoft.com/office/powerpoint/2010/main" val="232682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 sz="3200" dirty="0"/>
              <a:t>CAJA NEGRA</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Herramienta</a:t>
            </a:r>
          </a:p>
        </p:txBody>
      </p:sp>
      <p:sp>
        <p:nvSpPr>
          <p:cNvPr id="7" name="Marcador de texto 2">
            <a:extLst>
              <a:ext uri="{FF2B5EF4-FFF2-40B4-BE49-F238E27FC236}">
                <a16:creationId xmlns:a16="http://schemas.microsoft.com/office/drawing/2014/main" id="{2AF02BB4-C8E1-4B75-B4AD-0AA4B0F19723}"/>
              </a:ext>
            </a:extLst>
          </p:cNvPr>
          <p:cNvSpPr>
            <a:spLocks noGrp="1"/>
          </p:cNvSpPr>
          <p:nvPr>
            <p:ph type="body" sz="quarter" idx="12"/>
          </p:nvPr>
        </p:nvSpPr>
        <p:spPr>
          <a:xfrm>
            <a:off x="788988" y="3105150"/>
            <a:ext cx="7561262" cy="3341688"/>
          </a:xfrm>
        </p:spPr>
        <p:txBody>
          <a:bodyPr>
            <a:normAutofit/>
          </a:bodyPr>
          <a:lstStyle/>
          <a:p>
            <a:endParaRPr lang="es-ES" dirty="0"/>
          </a:p>
          <a:p>
            <a:pPr marL="742950" lvl="1" indent="-285750">
              <a:buFontTx/>
              <a:buChar char="-"/>
            </a:pPr>
            <a:endParaRPr lang="es-ES" dirty="0"/>
          </a:p>
        </p:txBody>
      </p:sp>
      <p:pic>
        <p:nvPicPr>
          <p:cNvPr id="8" name="Imagen 7">
            <a:extLst>
              <a:ext uri="{FF2B5EF4-FFF2-40B4-BE49-F238E27FC236}">
                <a16:creationId xmlns:a16="http://schemas.microsoft.com/office/drawing/2014/main" id="{2181CDD8-AC55-4185-8A5C-251375BB9074}"/>
              </a:ext>
            </a:extLst>
          </p:cNvPr>
          <p:cNvPicPr>
            <a:picLocks noChangeAspect="1"/>
          </p:cNvPicPr>
          <p:nvPr/>
        </p:nvPicPr>
        <p:blipFill>
          <a:blip r:embed="rId2"/>
          <a:stretch>
            <a:fillRect/>
          </a:stretch>
        </p:blipFill>
        <p:spPr>
          <a:xfrm>
            <a:off x="211014" y="2840769"/>
            <a:ext cx="8778241" cy="1579907"/>
          </a:xfrm>
          <a:prstGeom prst="rect">
            <a:avLst/>
          </a:prstGeom>
        </p:spPr>
      </p:pic>
      <p:pic>
        <p:nvPicPr>
          <p:cNvPr id="9" name="Imagen 8">
            <a:extLst>
              <a:ext uri="{FF2B5EF4-FFF2-40B4-BE49-F238E27FC236}">
                <a16:creationId xmlns:a16="http://schemas.microsoft.com/office/drawing/2014/main" id="{5DF4C77C-F9E9-47A5-9FFD-1FE4D18A1470}"/>
              </a:ext>
            </a:extLst>
          </p:cNvPr>
          <p:cNvPicPr>
            <a:picLocks noChangeAspect="1"/>
          </p:cNvPicPr>
          <p:nvPr/>
        </p:nvPicPr>
        <p:blipFill>
          <a:blip r:embed="rId3"/>
          <a:stretch>
            <a:fillRect/>
          </a:stretch>
        </p:blipFill>
        <p:spPr>
          <a:xfrm>
            <a:off x="306666" y="4402503"/>
            <a:ext cx="3141194" cy="2452803"/>
          </a:xfrm>
          <a:prstGeom prst="rect">
            <a:avLst/>
          </a:prstGeom>
        </p:spPr>
      </p:pic>
      <p:pic>
        <p:nvPicPr>
          <p:cNvPr id="10" name="Imagen 9">
            <a:extLst>
              <a:ext uri="{FF2B5EF4-FFF2-40B4-BE49-F238E27FC236}">
                <a16:creationId xmlns:a16="http://schemas.microsoft.com/office/drawing/2014/main" id="{A8B8E3D2-C2B1-4D3A-B479-6DB4F43FD703}"/>
              </a:ext>
            </a:extLst>
          </p:cNvPr>
          <p:cNvPicPr>
            <a:picLocks noChangeAspect="1"/>
          </p:cNvPicPr>
          <p:nvPr/>
        </p:nvPicPr>
        <p:blipFill>
          <a:blip r:embed="rId4"/>
          <a:stretch>
            <a:fillRect/>
          </a:stretch>
        </p:blipFill>
        <p:spPr>
          <a:xfrm>
            <a:off x="3471924" y="4494342"/>
            <a:ext cx="2112950" cy="1321303"/>
          </a:xfrm>
          <a:prstGeom prst="rect">
            <a:avLst/>
          </a:prstGeom>
        </p:spPr>
      </p:pic>
      <p:pic>
        <p:nvPicPr>
          <p:cNvPr id="11" name="Imagen 10">
            <a:extLst>
              <a:ext uri="{FF2B5EF4-FFF2-40B4-BE49-F238E27FC236}">
                <a16:creationId xmlns:a16="http://schemas.microsoft.com/office/drawing/2014/main" id="{1EFC661A-12E2-4275-9377-DEB5E0FCEB0C}"/>
              </a:ext>
            </a:extLst>
          </p:cNvPr>
          <p:cNvPicPr>
            <a:picLocks noChangeAspect="1"/>
          </p:cNvPicPr>
          <p:nvPr/>
        </p:nvPicPr>
        <p:blipFill>
          <a:blip r:embed="rId5"/>
          <a:stretch>
            <a:fillRect/>
          </a:stretch>
        </p:blipFill>
        <p:spPr>
          <a:xfrm>
            <a:off x="5748538" y="4491998"/>
            <a:ext cx="2112950" cy="1321304"/>
          </a:xfrm>
          <a:prstGeom prst="rect">
            <a:avLst/>
          </a:prstGeom>
        </p:spPr>
      </p:pic>
      <p:pic>
        <p:nvPicPr>
          <p:cNvPr id="12" name="Imagen 11">
            <a:extLst>
              <a:ext uri="{FF2B5EF4-FFF2-40B4-BE49-F238E27FC236}">
                <a16:creationId xmlns:a16="http://schemas.microsoft.com/office/drawing/2014/main" id="{0F02BDDD-5B50-4E68-846A-5885AD0D1F22}"/>
              </a:ext>
            </a:extLst>
          </p:cNvPr>
          <p:cNvPicPr>
            <a:picLocks noChangeAspect="1"/>
          </p:cNvPicPr>
          <p:nvPr/>
        </p:nvPicPr>
        <p:blipFill>
          <a:blip r:embed="rId6"/>
          <a:stretch>
            <a:fillRect/>
          </a:stretch>
        </p:blipFill>
        <p:spPr>
          <a:xfrm>
            <a:off x="5191406" y="5824550"/>
            <a:ext cx="1547019" cy="987100"/>
          </a:xfrm>
          <a:prstGeom prst="rect">
            <a:avLst/>
          </a:prstGeom>
        </p:spPr>
      </p:pic>
    </p:spTree>
    <p:extLst>
      <p:ext uri="{BB962C8B-B14F-4D97-AF65-F5344CB8AC3E}">
        <p14:creationId xmlns:p14="http://schemas.microsoft.com/office/powerpoint/2010/main" val="249959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 sz="3200" dirty="0"/>
              <a:t>INTRODUCCION DE DATOS</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Herramienta</a:t>
            </a:r>
          </a:p>
        </p:txBody>
      </p:sp>
      <p:sp>
        <p:nvSpPr>
          <p:cNvPr id="7" name="Marcador de texto 2">
            <a:extLst>
              <a:ext uri="{FF2B5EF4-FFF2-40B4-BE49-F238E27FC236}">
                <a16:creationId xmlns:a16="http://schemas.microsoft.com/office/drawing/2014/main" id="{2AF02BB4-C8E1-4B75-B4AD-0AA4B0F19723}"/>
              </a:ext>
            </a:extLst>
          </p:cNvPr>
          <p:cNvSpPr>
            <a:spLocks noGrp="1"/>
          </p:cNvSpPr>
          <p:nvPr>
            <p:ph type="body" sz="quarter" idx="12"/>
          </p:nvPr>
        </p:nvSpPr>
        <p:spPr>
          <a:xfrm>
            <a:off x="788988" y="3105150"/>
            <a:ext cx="7561262" cy="3341688"/>
          </a:xfrm>
        </p:spPr>
        <p:txBody>
          <a:bodyPr>
            <a:normAutofit/>
          </a:bodyPr>
          <a:lstStyle/>
          <a:p>
            <a:endParaRPr lang="es-ES" dirty="0"/>
          </a:p>
          <a:p>
            <a:pPr marL="742950" lvl="1" indent="-285750">
              <a:buFontTx/>
              <a:buChar char="-"/>
            </a:pPr>
            <a:endParaRPr lang="es-ES" dirty="0"/>
          </a:p>
        </p:txBody>
      </p:sp>
      <p:sp>
        <p:nvSpPr>
          <p:cNvPr id="13" name="Marcador de texto 2">
            <a:extLst>
              <a:ext uri="{FF2B5EF4-FFF2-40B4-BE49-F238E27FC236}">
                <a16:creationId xmlns:a16="http://schemas.microsoft.com/office/drawing/2014/main" id="{35B1787D-EA36-4CBB-AE6D-0534C3E563F3}"/>
              </a:ext>
            </a:extLst>
          </p:cNvPr>
          <p:cNvSpPr txBox="1">
            <a:spLocks/>
          </p:cNvSpPr>
          <p:nvPr/>
        </p:nvSpPr>
        <p:spPr>
          <a:xfrm>
            <a:off x="797009" y="3105585"/>
            <a:ext cx="7549979" cy="3340935"/>
          </a:xfrm>
          <a:prstGeom prst="rect">
            <a:avLst/>
          </a:prstGeom>
        </p:spPr>
        <p:txBody>
          <a:bodyPr vert="horz" lIns="0" tIns="0" rIns="0" bIns="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a:p>
            <a:endParaRPr lang="es-ES" dirty="0"/>
          </a:p>
          <a:p>
            <a:pPr marL="285750" indent="-285750">
              <a:buFontTx/>
              <a:buChar char="-"/>
            </a:pPr>
            <a:r>
              <a:rPr lang="es-ES" dirty="0"/>
              <a:t>En la cabecera se introducen los datos que identifican al trabajador evaluado.</a:t>
            </a:r>
          </a:p>
          <a:p>
            <a:pPr marL="285750" indent="-285750">
              <a:buFontTx/>
              <a:buChar char="-"/>
            </a:pPr>
            <a:r>
              <a:rPr lang="es-ES" dirty="0"/>
              <a:t>La PUNTIUACION CONSEGUIDA que aparece en </a:t>
            </a:r>
            <a:r>
              <a:rPr lang="es-ES" b="1" dirty="0">
                <a:solidFill>
                  <a:srgbClr val="FF0000"/>
                </a:solidFill>
              </a:rPr>
              <a:t>rojo</a:t>
            </a:r>
            <a:r>
              <a:rPr lang="es-ES" dirty="0"/>
              <a:t> conviene protegerla, lleva fórmula.</a:t>
            </a:r>
          </a:p>
          <a:p>
            <a:pPr marL="285750" indent="-285750">
              <a:buFontTx/>
              <a:buChar char="-"/>
            </a:pPr>
            <a:r>
              <a:rPr lang="es-ES" dirty="0"/>
              <a:t>En PUNTUACIÓN MÁXIMA POSIBLE se puede referir a puntos o bien a un valor económico, en cuyo caso habrá que introducir el importe máximo a conseguir, siendo entonces la puntuación reflejada los </a:t>
            </a:r>
            <a:r>
              <a:rPr lang="es-ES" sz="1800" dirty="0"/>
              <a:t>€</a:t>
            </a:r>
            <a:r>
              <a:rPr lang="es-ES" dirty="0"/>
              <a:t> conseguidos.</a:t>
            </a:r>
          </a:p>
          <a:p>
            <a:pPr marL="285750" indent="-285750">
              <a:buFontTx/>
              <a:buChar char="-"/>
            </a:pPr>
            <a:r>
              <a:rPr lang="es-ES" dirty="0"/>
              <a:t>Todas las celdas que tienen </a:t>
            </a:r>
            <a:r>
              <a:rPr lang="es-ES" dirty="0">
                <a:highlight>
                  <a:srgbClr val="FFFF00"/>
                </a:highlight>
              </a:rPr>
              <a:t>fondo amarillo </a:t>
            </a:r>
            <a:r>
              <a:rPr lang="es-ES" dirty="0"/>
              <a:t>son para introducir valores numéricos.</a:t>
            </a:r>
          </a:p>
        </p:txBody>
      </p:sp>
      <p:pic>
        <p:nvPicPr>
          <p:cNvPr id="14" name="Imagen 13">
            <a:extLst>
              <a:ext uri="{FF2B5EF4-FFF2-40B4-BE49-F238E27FC236}">
                <a16:creationId xmlns:a16="http://schemas.microsoft.com/office/drawing/2014/main" id="{28DC35D2-3B45-476F-A567-A01E56733484}"/>
              </a:ext>
            </a:extLst>
          </p:cNvPr>
          <p:cNvPicPr>
            <a:picLocks noChangeAspect="1"/>
          </p:cNvPicPr>
          <p:nvPr/>
        </p:nvPicPr>
        <p:blipFill>
          <a:blip r:embed="rId2"/>
          <a:stretch>
            <a:fillRect/>
          </a:stretch>
        </p:blipFill>
        <p:spPr>
          <a:xfrm>
            <a:off x="239156" y="2860780"/>
            <a:ext cx="8683709" cy="1764556"/>
          </a:xfrm>
          <a:prstGeom prst="rect">
            <a:avLst/>
          </a:prstGeom>
        </p:spPr>
      </p:pic>
    </p:spTree>
    <p:extLst>
      <p:ext uri="{BB962C8B-B14F-4D97-AF65-F5344CB8AC3E}">
        <p14:creationId xmlns:p14="http://schemas.microsoft.com/office/powerpoint/2010/main" val="62945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5" end="5"/>
                                            </p:txEl>
                                          </p:spTgt>
                                        </p:tgtEl>
                                        <p:attrNameLst>
                                          <p:attrName>style.visibility</p:attrName>
                                        </p:attrNameLst>
                                      </p:cBhvr>
                                      <p:to>
                                        <p:strVal val="visible"/>
                                      </p:to>
                                    </p:set>
                                    <p:anim calcmode="lin" valueType="num">
                                      <p:cBhvr additive="base">
                                        <p:cTn id="13"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anim calcmode="lin" valueType="num">
                                      <p:cBhvr additive="base">
                                        <p:cTn id="19"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7" end="7"/>
                                            </p:txEl>
                                          </p:spTgt>
                                        </p:tgtEl>
                                        <p:attrNameLst>
                                          <p:attrName>style.visibility</p:attrName>
                                        </p:attrNameLst>
                                      </p:cBhvr>
                                      <p:to>
                                        <p:strVal val="visible"/>
                                      </p:to>
                                    </p:set>
                                    <p:anim calcmode="lin" valueType="num">
                                      <p:cBhvr additive="base">
                                        <p:cTn id="25"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8" end="8"/>
                                            </p:txEl>
                                          </p:spTgt>
                                        </p:tgtEl>
                                        <p:attrNameLst>
                                          <p:attrName>style.visibility</p:attrName>
                                        </p:attrNameLst>
                                      </p:cBhvr>
                                      <p:to>
                                        <p:strVal val="visible"/>
                                      </p:to>
                                    </p:set>
                                    <p:anim calcmode="lin" valueType="num">
                                      <p:cBhvr additive="base">
                                        <p:cTn id="31"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_tradnl" dirty="0"/>
              <a:t>Introducción</a:t>
            </a:r>
            <a:endParaRPr lang="es-ES" dirty="0"/>
          </a:p>
        </p:txBody>
      </p:sp>
      <p:sp>
        <p:nvSpPr>
          <p:cNvPr id="6" name="Marcador de texto 5"/>
          <p:cNvSpPr>
            <a:spLocks noGrp="1"/>
          </p:cNvSpPr>
          <p:nvPr>
            <p:ph type="body" sz="quarter" idx="12"/>
          </p:nvPr>
        </p:nvSpPr>
        <p:spPr/>
        <p:txBody>
          <a:bodyPr/>
          <a:lstStyle/>
          <a:p>
            <a:endParaRPr lang="es-ES_tradnl" dirty="0"/>
          </a:p>
          <a:p>
            <a:endParaRPr lang="es-ES" dirty="0"/>
          </a:p>
        </p:txBody>
      </p:sp>
      <p:sp>
        <p:nvSpPr>
          <p:cNvPr id="4" name="Marcador de texto 3"/>
          <p:cNvSpPr>
            <a:spLocks noGrp="1"/>
          </p:cNvSpPr>
          <p:nvPr>
            <p:ph type="body" sz="quarter" idx="17"/>
          </p:nvPr>
        </p:nvSpPr>
        <p:spPr/>
        <p:txBody>
          <a:bodyPr/>
          <a:lstStyle/>
          <a:p>
            <a:r>
              <a:rPr lang="es-ES" dirty="0"/>
              <a:t>Carlos nadal </a:t>
            </a:r>
            <a:r>
              <a:rPr lang="es-ES" dirty="0" err="1"/>
              <a:t>roig</a:t>
            </a:r>
            <a:endParaRPr lang="es-ES" dirty="0"/>
          </a:p>
        </p:txBody>
      </p:sp>
      <p:sp>
        <p:nvSpPr>
          <p:cNvPr id="8" name="Marcador de texto 7"/>
          <p:cNvSpPr>
            <a:spLocks noGrp="1"/>
          </p:cNvSpPr>
          <p:nvPr>
            <p:ph type="body" sz="quarter" idx="19"/>
          </p:nvPr>
        </p:nvSpPr>
        <p:spPr/>
        <p:txBody>
          <a:bodyPr/>
          <a:lstStyle/>
          <a:p>
            <a:r>
              <a:rPr lang="es-ES" dirty="0"/>
              <a:t>Evaluación del desempeño</a:t>
            </a:r>
          </a:p>
        </p:txBody>
      </p:sp>
      <p:sp>
        <p:nvSpPr>
          <p:cNvPr id="12" name="Marcador de texto 11">
            <a:extLst>
              <a:ext uri="{FF2B5EF4-FFF2-40B4-BE49-F238E27FC236}">
                <a16:creationId xmlns:a16="http://schemas.microsoft.com/office/drawing/2014/main" id="{7335D396-F47B-4CB5-BF43-87018651C181}"/>
              </a:ext>
            </a:extLst>
          </p:cNvPr>
          <p:cNvSpPr>
            <a:spLocks noGrp="1"/>
          </p:cNvSpPr>
          <p:nvPr>
            <p:ph type="body" sz="quarter" idx="18"/>
          </p:nvPr>
        </p:nvSpPr>
        <p:spPr/>
        <p:txBody>
          <a:bodyPr/>
          <a:lstStyle/>
          <a:p>
            <a:endParaRPr lang="es-ES" dirty="0"/>
          </a:p>
        </p:txBody>
      </p:sp>
      <p:sp>
        <p:nvSpPr>
          <p:cNvPr id="3" name="Rectángulo 2">
            <a:extLst>
              <a:ext uri="{FF2B5EF4-FFF2-40B4-BE49-F238E27FC236}">
                <a16:creationId xmlns:a16="http://schemas.microsoft.com/office/drawing/2014/main" id="{461ECF5B-87FC-40A0-A2D4-0C615B0C854D}"/>
              </a:ext>
            </a:extLst>
          </p:cNvPr>
          <p:cNvSpPr/>
          <p:nvPr/>
        </p:nvSpPr>
        <p:spPr>
          <a:xfrm>
            <a:off x="668420" y="3079374"/>
            <a:ext cx="6859215" cy="2031325"/>
          </a:xfrm>
          <a:prstGeom prst="rect">
            <a:avLst/>
          </a:prstGeom>
        </p:spPr>
        <p:txBody>
          <a:bodyPr wrap="square">
            <a:spAutoFit/>
          </a:bodyPr>
          <a:lstStyle/>
          <a:p>
            <a:pPr lvl="0" algn="just">
              <a:spcBef>
                <a:spcPts val="600"/>
              </a:spcBef>
            </a:pPr>
            <a:r>
              <a:rPr lang="es-ES" dirty="0"/>
              <a:t>La finalidad de este documento es facilitar una guía que permita realizar una reflexión sobre la posible implantación de un Sistema de Gestión de Desempeño una vez obtenido, como requisito imprescindible,  el conjunto de descripciones de puestos de la organización que configuran el Manual de Organización, e identificados los correspondientes perfiles de conocimientos y competencias de los mismos.</a:t>
            </a:r>
            <a:endParaRPr lang="ca-ES" dirty="0"/>
          </a:p>
        </p:txBody>
      </p:sp>
    </p:spTree>
    <p:extLst>
      <p:ext uri="{BB962C8B-B14F-4D97-AF65-F5344CB8AC3E}">
        <p14:creationId xmlns:p14="http://schemas.microsoft.com/office/powerpoint/2010/main" val="2133943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 sz="3200" dirty="0"/>
              <a:t>INTRODUCCION DE DATOS</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Despliegue de objetivos</a:t>
            </a:r>
          </a:p>
        </p:txBody>
      </p:sp>
      <p:sp>
        <p:nvSpPr>
          <p:cNvPr id="7" name="Marcador de texto 2">
            <a:extLst>
              <a:ext uri="{FF2B5EF4-FFF2-40B4-BE49-F238E27FC236}">
                <a16:creationId xmlns:a16="http://schemas.microsoft.com/office/drawing/2014/main" id="{2AF02BB4-C8E1-4B75-B4AD-0AA4B0F19723}"/>
              </a:ext>
            </a:extLst>
          </p:cNvPr>
          <p:cNvSpPr>
            <a:spLocks noGrp="1"/>
          </p:cNvSpPr>
          <p:nvPr>
            <p:ph type="body" sz="quarter" idx="12"/>
          </p:nvPr>
        </p:nvSpPr>
        <p:spPr>
          <a:xfrm>
            <a:off x="788988" y="3105150"/>
            <a:ext cx="7561262" cy="3341688"/>
          </a:xfrm>
        </p:spPr>
        <p:txBody>
          <a:bodyPr>
            <a:normAutofit/>
          </a:bodyPr>
          <a:lstStyle/>
          <a:p>
            <a:endParaRPr lang="es-ES" dirty="0"/>
          </a:p>
          <a:p>
            <a:pPr marL="742950" lvl="1" indent="-285750">
              <a:buFontTx/>
              <a:buChar char="-"/>
            </a:pPr>
            <a:endParaRPr lang="es-ES" dirty="0"/>
          </a:p>
        </p:txBody>
      </p:sp>
      <p:sp>
        <p:nvSpPr>
          <p:cNvPr id="13" name="Marcador de texto 2">
            <a:extLst>
              <a:ext uri="{FF2B5EF4-FFF2-40B4-BE49-F238E27FC236}">
                <a16:creationId xmlns:a16="http://schemas.microsoft.com/office/drawing/2014/main" id="{35B1787D-EA36-4CBB-AE6D-0534C3E563F3}"/>
              </a:ext>
            </a:extLst>
          </p:cNvPr>
          <p:cNvSpPr txBox="1">
            <a:spLocks/>
          </p:cNvSpPr>
          <p:nvPr/>
        </p:nvSpPr>
        <p:spPr>
          <a:xfrm>
            <a:off x="797009" y="3105585"/>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a:p>
            <a:endParaRPr lang="es-ES" dirty="0"/>
          </a:p>
        </p:txBody>
      </p:sp>
      <p:sp>
        <p:nvSpPr>
          <p:cNvPr id="9" name="Marcador de texto 2">
            <a:extLst>
              <a:ext uri="{FF2B5EF4-FFF2-40B4-BE49-F238E27FC236}">
                <a16:creationId xmlns:a16="http://schemas.microsoft.com/office/drawing/2014/main" id="{F236375C-08E3-4420-A1E2-AC366056DB77}"/>
              </a:ext>
            </a:extLst>
          </p:cNvPr>
          <p:cNvSpPr txBox="1">
            <a:spLocks/>
          </p:cNvSpPr>
          <p:nvPr/>
        </p:nvSpPr>
        <p:spPr>
          <a:xfrm>
            <a:off x="797009" y="3189993"/>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a:p>
            <a:pPr marL="285750" indent="-285750">
              <a:buFontTx/>
              <a:buChar char="-"/>
            </a:pPr>
            <a:r>
              <a:rPr lang="es-ES" b="1" dirty="0"/>
              <a:t>g</a:t>
            </a:r>
            <a:r>
              <a:rPr lang="es-ES" dirty="0"/>
              <a:t>: introducir el número </a:t>
            </a:r>
            <a:r>
              <a:rPr lang="es-ES" u="sng" dirty="0"/>
              <a:t>según tipo de objetivo</a:t>
            </a:r>
            <a:r>
              <a:rPr lang="es-ES" dirty="0"/>
              <a:t>, por lo que sólo puede ser 1, 2, 3, 4 </a:t>
            </a:r>
            <a:r>
              <a:rPr lang="es-ES" dirty="0" err="1"/>
              <a:t>ó</a:t>
            </a:r>
            <a:r>
              <a:rPr lang="es-ES" dirty="0"/>
              <a:t> 5. Según el número introducido procesará los datos del resto de las columnas.</a:t>
            </a:r>
          </a:p>
          <a:p>
            <a:pPr marL="285750" indent="-285750">
              <a:buFontTx/>
              <a:buChar char="-"/>
            </a:pPr>
            <a:r>
              <a:rPr lang="es-ES" dirty="0"/>
              <a:t>Sólo introduciremos valor 30 en el objetivo 16 si queremos incorporarlo al despliegue           de objetivos.</a:t>
            </a:r>
          </a:p>
          <a:p>
            <a:pPr marL="285750" indent="-285750">
              <a:buFontTx/>
              <a:buChar char="-"/>
            </a:pPr>
            <a:r>
              <a:rPr lang="es-ES" b="1" dirty="0"/>
              <a:t>h, i, l,: </a:t>
            </a:r>
            <a:r>
              <a:rPr lang="es-ES" dirty="0">
                <a:highlight>
                  <a:srgbClr val="FFFF00"/>
                </a:highlight>
              </a:rPr>
              <a:t>(en amarillo) </a:t>
            </a:r>
            <a:r>
              <a:rPr lang="es-ES" dirty="0"/>
              <a:t>no llevan fórmula, sirven para introducir los datos requeridos. Comprobar que la suma de ponderaciones es igual a 100.</a:t>
            </a:r>
          </a:p>
          <a:p>
            <a:pPr marL="285750" indent="-285750">
              <a:buFontTx/>
              <a:buChar char="-"/>
            </a:pPr>
            <a:r>
              <a:rPr lang="es-ES" b="1" dirty="0"/>
              <a:t>j, k, m, n: </a:t>
            </a:r>
            <a:r>
              <a:rPr lang="es-ES" dirty="0"/>
              <a:t>El resultado se calcula por fórmula. Conviene proteger.</a:t>
            </a:r>
          </a:p>
        </p:txBody>
      </p:sp>
      <p:pic>
        <p:nvPicPr>
          <p:cNvPr id="10" name="Imagen 9">
            <a:extLst>
              <a:ext uri="{FF2B5EF4-FFF2-40B4-BE49-F238E27FC236}">
                <a16:creationId xmlns:a16="http://schemas.microsoft.com/office/drawing/2014/main" id="{67008ABF-39D4-4891-A32F-C9D745F4445C}"/>
              </a:ext>
            </a:extLst>
          </p:cNvPr>
          <p:cNvPicPr>
            <a:picLocks noChangeAspect="1"/>
          </p:cNvPicPr>
          <p:nvPr/>
        </p:nvPicPr>
        <p:blipFill>
          <a:blip r:embed="rId2"/>
          <a:stretch>
            <a:fillRect/>
          </a:stretch>
        </p:blipFill>
        <p:spPr>
          <a:xfrm>
            <a:off x="1137900" y="2939493"/>
            <a:ext cx="6868200" cy="1541719"/>
          </a:xfrm>
          <a:prstGeom prst="rect">
            <a:avLst/>
          </a:prstGeom>
        </p:spPr>
      </p:pic>
    </p:spTree>
    <p:extLst>
      <p:ext uri="{BB962C8B-B14F-4D97-AF65-F5344CB8AC3E}">
        <p14:creationId xmlns:p14="http://schemas.microsoft.com/office/powerpoint/2010/main" val="285333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97009" y="2361297"/>
            <a:ext cx="7568416" cy="602550"/>
          </a:xfrm>
        </p:spPr>
        <p:txBody>
          <a:bodyPr/>
          <a:lstStyle/>
          <a:p>
            <a:r>
              <a:rPr lang="es-ES" sz="3200" dirty="0"/>
              <a:t>INTRODUCCION DE DATOS</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Valoración del mando</a:t>
            </a:r>
          </a:p>
        </p:txBody>
      </p:sp>
      <p:sp>
        <p:nvSpPr>
          <p:cNvPr id="13" name="Marcador de texto 2">
            <a:extLst>
              <a:ext uri="{FF2B5EF4-FFF2-40B4-BE49-F238E27FC236}">
                <a16:creationId xmlns:a16="http://schemas.microsoft.com/office/drawing/2014/main" id="{35B1787D-EA36-4CBB-AE6D-0534C3E563F3}"/>
              </a:ext>
            </a:extLst>
          </p:cNvPr>
          <p:cNvSpPr txBox="1">
            <a:spLocks/>
          </p:cNvSpPr>
          <p:nvPr/>
        </p:nvSpPr>
        <p:spPr>
          <a:xfrm>
            <a:off x="797009" y="3105585"/>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a:p>
            <a:endParaRPr lang="es-ES" dirty="0"/>
          </a:p>
        </p:txBody>
      </p:sp>
      <p:sp>
        <p:nvSpPr>
          <p:cNvPr id="9" name="Marcador de texto 2">
            <a:extLst>
              <a:ext uri="{FF2B5EF4-FFF2-40B4-BE49-F238E27FC236}">
                <a16:creationId xmlns:a16="http://schemas.microsoft.com/office/drawing/2014/main" id="{F236375C-08E3-4420-A1E2-AC366056DB77}"/>
              </a:ext>
            </a:extLst>
          </p:cNvPr>
          <p:cNvSpPr txBox="1">
            <a:spLocks/>
          </p:cNvSpPr>
          <p:nvPr/>
        </p:nvSpPr>
        <p:spPr>
          <a:xfrm>
            <a:off x="797009" y="3189993"/>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p:txBody>
      </p:sp>
      <p:sp>
        <p:nvSpPr>
          <p:cNvPr id="11" name="Marcador de texto 2">
            <a:extLst>
              <a:ext uri="{FF2B5EF4-FFF2-40B4-BE49-F238E27FC236}">
                <a16:creationId xmlns:a16="http://schemas.microsoft.com/office/drawing/2014/main" id="{CE9FA425-F32F-4F0F-802E-77BF44483EA5}"/>
              </a:ext>
            </a:extLst>
          </p:cNvPr>
          <p:cNvSpPr>
            <a:spLocks noGrp="1"/>
          </p:cNvSpPr>
          <p:nvPr>
            <p:ph type="body" sz="quarter" idx="12"/>
          </p:nvPr>
        </p:nvSpPr>
        <p:spPr>
          <a:xfrm>
            <a:off x="781257" y="3279176"/>
            <a:ext cx="7561262" cy="3439676"/>
          </a:xfrm>
        </p:spPr>
        <p:txBody>
          <a:bodyPr>
            <a:normAutofit fontScale="92500" lnSpcReduction="20000"/>
          </a:bodyPr>
          <a:lstStyle/>
          <a:p>
            <a:endParaRPr lang="es-ES" dirty="0"/>
          </a:p>
          <a:p>
            <a:endParaRPr lang="es-ES" dirty="0"/>
          </a:p>
          <a:p>
            <a:endParaRPr lang="es-ES" dirty="0"/>
          </a:p>
          <a:p>
            <a:endParaRPr lang="es-ES" dirty="0"/>
          </a:p>
          <a:p>
            <a:endParaRPr lang="es-ES" dirty="0"/>
          </a:p>
          <a:p>
            <a:endParaRPr lang="es-ES" dirty="0"/>
          </a:p>
          <a:p>
            <a:endParaRPr lang="es-ES" dirty="0"/>
          </a:p>
          <a:p>
            <a:endParaRPr lang="es-ES" dirty="0"/>
          </a:p>
          <a:p>
            <a:pPr marL="285750" indent="-285750">
              <a:buFontTx/>
              <a:buChar char="-"/>
            </a:pPr>
            <a:r>
              <a:rPr lang="es-ES" dirty="0"/>
              <a:t>Cada ítem se valora con </a:t>
            </a:r>
            <a:r>
              <a:rPr lang="es-ES" u="sng" dirty="0"/>
              <a:t>un número de 0 a 4 </a:t>
            </a:r>
            <a:r>
              <a:rPr lang="es-ES" dirty="0"/>
              <a:t>conforme se indica en la parte superior.</a:t>
            </a:r>
          </a:p>
          <a:p>
            <a:pPr marL="285750" indent="-285750">
              <a:buFontTx/>
              <a:buChar char="-"/>
            </a:pPr>
            <a:r>
              <a:rPr lang="es-ES" dirty="0"/>
              <a:t>Los ítem que aparecen son orientativos y a modo de ejemplo. Cada empresa los podrá definir adaptados al perfil de cada puesto.</a:t>
            </a:r>
          </a:p>
          <a:p>
            <a:pPr marL="285750" indent="-285750">
              <a:buFontTx/>
              <a:buChar char="-"/>
            </a:pPr>
            <a:r>
              <a:rPr lang="es-ES" dirty="0"/>
              <a:t>Las celdas de “Valoración total” llevan fórmula, conviene proteger.</a:t>
            </a:r>
          </a:p>
        </p:txBody>
      </p:sp>
      <p:pic>
        <p:nvPicPr>
          <p:cNvPr id="12" name="Imagen 11">
            <a:extLst>
              <a:ext uri="{FF2B5EF4-FFF2-40B4-BE49-F238E27FC236}">
                <a16:creationId xmlns:a16="http://schemas.microsoft.com/office/drawing/2014/main" id="{FFB1A69E-7C12-4FDF-8A2E-E342ECAC97B3}"/>
              </a:ext>
            </a:extLst>
          </p:cNvPr>
          <p:cNvPicPr>
            <a:picLocks noChangeAspect="1"/>
          </p:cNvPicPr>
          <p:nvPr/>
        </p:nvPicPr>
        <p:blipFill>
          <a:blip r:embed="rId2"/>
          <a:stretch>
            <a:fillRect/>
          </a:stretch>
        </p:blipFill>
        <p:spPr>
          <a:xfrm>
            <a:off x="212140" y="2917660"/>
            <a:ext cx="8706780" cy="2430243"/>
          </a:xfrm>
          <a:prstGeom prst="rect">
            <a:avLst/>
          </a:prstGeom>
        </p:spPr>
      </p:pic>
    </p:spTree>
    <p:extLst>
      <p:ext uri="{BB962C8B-B14F-4D97-AF65-F5344CB8AC3E}">
        <p14:creationId xmlns:p14="http://schemas.microsoft.com/office/powerpoint/2010/main" val="92121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97009" y="2361297"/>
            <a:ext cx="7568416" cy="602550"/>
          </a:xfrm>
        </p:spPr>
        <p:txBody>
          <a:bodyPr/>
          <a:lstStyle/>
          <a:p>
            <a:r>
              <a:rPr lang="es-ES" sz="3200" dirty="0"/>
              <a:t>VALORACION DEL MANDO</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endParaRPr lang="es-ES" dirty="0"/>
          </a:p>
        </p:txBody>
      </p:sp>
      <p:sp>
        <p:nvSpPr>
          <p:cNvPr id="13" name="Marcador de texto 2">
            <a:extLst>
              <a:ext uri="{FF2B5EF4-FFF2-40B4-BE49-F238E27FC236}">
                <a16:creationId xmlns:a16="http://schemas.microsoft.com/office/drawing/2014/main" id="{35B1787D-EA36-4CBB-AE6D-0534C3E563F3}"/>
              </a:ext>
            </a:extLst>
          </p:cNvPr>
          <p:cNvSpPr txBox="1">
            <a:spLocks/>
          </p:cNvSpPr>
          <p:nvPr/>
        </p:nvSpPr>
        <p:spPr>
          <a:xfrm>
            <a:off x="797009" y="3105585"/>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a:p>
            <a:endParaRPr lang="es-ES" dirty="0"/>
          </a:p>
        </p:txBody>
      </p:sp>
      <p:sp>
        <p:nvSpPr>
          <p:cNvPr id="9" name="Marcador de texto 2">
            <a:extLst>
              <a:ext uri="{FF2B5EF4-FFF2-40B4-BE49-F238E27FC236}">
                <a16:creationId xmlns:a16="http://schemas.microsoft.com/office/drawing/2014/main" id="{F236375C-08E3-4420-A1E2-AC366056DB77}"/>
              </a:ext>
            </a:extLst>
          </p:cNvPr>
          <p:cNvSpPr txBox="1">
            <a:spLocks/>
          </p:cNvSpPr>
          <p:nvPr/>
        </p:nvSpPr>
        <p:spPr>
          <a:xfrm>
            <a:off x="797009" y="3189993"/>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p:txBody>
      </p:sp>
      <p:sp>
        <p:nvSpPr>
          <p:cNvPr id="11" name="Marcador de texto 2">
            <a:extLst>
              <a:ext uri="{FF2B5EF4-FFF2-40B4-BE49-F238E27FC236}">
                <a16:creationId xmlns:a16="http://schemas.microsoft.com/office/drawing/2014/main" id="{CE9FA425-F32F-4F0F-802E-77BF44483EA5}"/>
              </a:ext>
            </a:extLst>
          </p:cNvPr>
          <p:cNvSpPr>
            <a:spLocks noGrp="1"/>
          </p:cNvSpPr>
          <p:nvPr>
            <p:ph type="body" sz="quarter" idx="12"/>
          </p:nvPr>
        </p:nvSpPr>
        <p:spPr>
          <a:xfrm>
            <a:off x="781257" y="3279176"/>
            <a:ext cx="7561262" cy="3439676"/>
          </a:xfrm>
        </p:spPr>
        <p:txBody>
          <a:bodyPr>
            <a:normAutofit/>
          </a:bodyPr>
          <a:lstStyle/>
          <a:p>
            <a:endParaRPr lang="es-ES" dirty="0"/>
          </a:p>
          <a:p>
            <a:endParaRPr lang="es-ES" dirty="0"/>
          </a:p>
          <a:p>
            <a:endParaRPr lang="es-ES" dirty="0"/>
          </a:p>
          <a:p>
            <a:endParaRPr lang="es-ES" dirty="0"/>
          </a:p>
          <a:p>
            <a:endParaRPr lang="es-ES" dirty="0"/>
          </a:p>
          <a:p>
            <a:endParaRPr lang="es-ES" dirty="0"/>
          </a:p>
          <a:p>
            <a:endParaRPr lang="es-ES" dirty="0"/>
          </a:p>
          <a:p>
            <a:endParaRPr lang="es-ES" dirty="0"/>
          </a:p>
        </p:txBody>
      </p:sp>
      <p:sp>
        <p:nvSpPr>
          <p:cNvPr id="10" name="Marcador de texto 2">
            <a:extLst>
              <a:ext uri="{FF2B5EF4-FFF2-40B4-BE49-F238E27FC236}">
                <a16:creationId xmlns:a16="http://schemas.microsoft.com/office/drawing/2014/main" id="{C9DF96B8-B2F3-45B7-8F07-BE06553D73E2}"/>
              </a:ext>
            </a:extLst>
          </p:cNvPr>
          <p:cNvSpPr txBox="1">
            <a:spLocks/>
          </p:cNvSpPr>
          <p:nvPr/>
        </p:nvSpPr>
        <p:spPr>
          <a:xfrm>
            <a:off x="949409" y="3257985"/>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buFontTx/>
              <a:buChar char="-"/>
            </a:pPr>
            <a:r>
              <a:rPr lang="es-ES" dirty="0"/>
              <a:t>La puntuación conseguida en los tres apartados de la CONTRAPORTADA  en el ejemplo que analizamos se ha trasladado al despliegue de objetivos, reflejado en el último lugar con el número 16: “VALORACION DEL MANDO (contraportada).</a:t>
            </a:r>
          </a:p>
          <a:p>
            <a:pPr marL="285750" indent="-285750" algn="just">
              <a:buFontTx/>
              <a:buChar char="-"/>
            </a:pPr>
            <a:r>
              <a:rPr lang="es-ES" dirty="0"/>
              <a:t>Si por cualquier motivo nos interesara que los puntos obtenidos en la VALORACIÓN DEL MANDO no contribuyesen a la PUNTUACION CONSEGUIDA, bastaría poner cero en la ponderación, columna  </a:t>
            </a:r>
            <a:r>
              <a:rPr lang="es-ES" b="1" dirty="0"/>
              <a:t>“I”</a:t>
            </a:r>
            <a:r>
              <a:rPr lang="es-ES" dirty="0"/>
              <a:t> y redistribuir esa cantidad entre el resto de objetivos en función de su importancia.  </a:t>
            </a:r>
          </a:p>
        </p:txBody>
      </p:sp>
      <p:pic>
        <p:nvPicPr>
          <p:cNvPr id="14" name="Imagen 13">
            <a:extLst>
              <a:ext uri="{FF2B5EF4-FFF2-40B4-BE49-F238E27FC236}">
                <a16:creationId xmlns:a16="http://schemas.microsoft.com/office/drawing/2014/main" id="{776A7072-25CB-4943-9C42-B43D79B0CB2B}"/>
              </a:ext>
            </a:extLst>
          </p:cNvPr>
          <p:cNvPicPr>
            <a:picLocks noChangeAspect="1"/>
          </p:cNvPicPr>
          <p:nvPr/>
        </p:nvPicPr>
        <p:blipFill>
          <a:blip r:embed="rId2"/>
          <a:stretch>
            <a:fillRect/>
          </a:stretch>
        </p:blipFill>
        <p:spPr>
          <a:xfrm>
            <a:off x="803954" y="4982176"/>
            <a:ext cx="3938126" cy="1541719"/>
          </a:xfrm>
          <a:prstGeom prst="rect">
            <a:avLst/>
          </a:prstGeom>
        </p:spPr>
      </p:pic>
      <p:pic>
        <p:nvPicPr>
          <p:cNvPr id="15" name="Imagen 14">
            <a:extLst>
              <a:ext uri="{FF2B5EF4-FFF2-40B4-BE49-F238E27FC236}">
                <a16:creationId xmlns:a16="http://schemas.microsoft.com/office/drawing/2014/main" id="{39899E49-33AB-4950-8DFE-B7A1E3FB843E}"/>
              </a:ext>
            </a:extLst>
          </p:cNvPr>
          <p:cNvPicPr>
            <a:picLocks noChangeAspect="1"/>
          </p:cNvPicPr>
          <p:nvPr/>
        </p:nvPicPr>
        <p:blipFill>
          <a:blip r:embed="rId3"/>
          <a:stretch>
            <a:fillRect/>
          </a:stretch>
        </p:blipFill>
        <p:spPr>
          <a:xfrm>
            <a:off x="5126178" y="4909335"/>
            <a:ext cx="3252650" cy="1622156"/>
          </a:xfrm>
          <a:prstGeom prst="rect">
            <a:avLst/>
          </a:prstGeom>
        </p:spPr>
      </p:pic>
    </p:spTree>
    <p:extLst>
      <p:ext uri="{BB962C8B-B14F-4D97-AF65-F5344CB8AC3E}">
        <p14:creationId xmlns:p14="http://schemas.microsoft.com/office/powerpoint/2010/main" val="248717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97009" y="2361297"/>
            <a:ext cx="7568416" cy="602550"/>
          </a:xfrm>
        </p:spPr>
        <p:txBody>
          <a:bodyPr/>
          <a:lstStyle/>
          <a:p>
            <a:r>
              <a:rPr lang="es-ES" sz="3200" dirty="0"/>
              <a:t>PASEMOS A LA PRACTICA</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endParaRPr lang="es-ES" dirty="0"/>
          </a:p>
        </p:txBody>
      </p:sp>
      <p:sp>
        <p:nvSpPr>
          <p:cNvPr id="13" name="Marcador de texto 2">
            <a:extLst>
              <a:ext uri="{FF2B5EF4-FFF2-40B4-BE49-F238E27FC236}">
                <a16:creationId xmlns:a16="http://schemas.microsoft.com/office/drawing/2014/main" id="{35B1787D-EA36-4CBB-AE6D-0534C3E563F3}"/>
              </a:ext>
            </a:extLst>
          </p:cNvPr>
          <p:cNvSpPr txBox="1">
            <a:spLocks/>
          </p:cNvSpPr>
          <p:nvPr/>
        </p:nvSpPr>
        <p:spPr>
          <a:xfrm>
            <a:off x="797009" y="3105585"/>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a:p>
            <a:endParaRPr lang="es-ES" dirty="0"/>
          </a:p>
        </p:txBody>
      </p:sp>
      <p:sp>
        <p:nvSpPr>
          <p:cNvPr id="9" name="Marcador de texto 2">
            <a:extLst>
              <a:ext uri="{FF2B5EF4-FFF2-40B4-BE49-F238E27FC236}">
                <a16:creationId xmlns:a16="http://schemas.microsoft.com/office/drawing/2014/main" id="{F236375C-08E3-4420-A1E2-AC366056DB77}"/>
              </a:ext>
            </a:extLst>
          </p:cNvPr>
          <p:cNvSpPr txBox="1">
            <a:spLocks/>
          </p:cNvSpPr>
          <p:nvPr/>
        </p:nvSpPr>
        <p:spPr>
          <a:xfrm>
            <a:off x="797009" y="3189993"/>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p:txBody>
      </p:sp>
      <p:sp>
        <p:nvSpPr>
          <p:cNvPr id="11" name="Marcador de texto 2">
            <a:extLst>
              <a:ext uri="{FF2B5EF4-FFF2-40B4-BE49-F238E27FC236}">
                <a16:creationId xmlns:a16="http://schemas.microsoft.com/office/drawing/2014/main" id="{CE9FA425-F32F-4F0F-802E-77BF44483EA5}"/>
              </a:ext>
            </a:extLst>
          </p:cNvPr>
          <p:cNvSpPr>
            <a:spLocks noGrp="1"/>
          </p:cNvSpPr>
          <p:nvPr>
            <p:ph type="body" sz="quarter" idx="12"/>
          </p:nvPr>
        </p:nvSpPr>
        <p:spPr>
          <a:xfrm>
            <a:off x="781257" y="3279176"/>
            <a:ext cx="7561262" cy="3439676"/>
          </a:xfrm>
        </p:spPr>
        <p:txBody>
          <a:bodyPr>
            <a:normAutofit/>
          </a:bodyPr>
          <a:lstStyle/>
          <a:p>
            <a:pPr marL="285750" indent="-285750">
              <a:buFontTx/>
              <a:buChar char="-"/>
            </a:pPr>
            <a:r>
              <a:rPr lang="es-ES" dirty="0"/>
              <a:t>PRESENTACION DE LA HERRAMIENTA CON UN CASO PRÁCTICO</a:t>
            </a:r>
          </a:p>
          <a:p>
            <a:pPr marL="285750" indent="-285750">
              <a:buFontTx/>
              <a:buChar char="-"/>
            </a:pPr>
            <a:endParaRPr lang="es-ES" dirty="0"/>
          </a:p>
          <a:p>
            <a:pPr marL="285750" indent="-285750">
              <a:buFontTx/>
              <a:buChar char="-"/>
            </a:pPr>
            <a:r>
              <a:rPr lang="es-ES" dirty="0">
                <a:hlinkClick r:id="rId2" action="ppaction://hlinkfile"/>
              </a:rPr>
              <a:t>EVALUACION DEL DESEMPEÑO.xlsx</a:t>
            </a:r>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dirty="0"/>
          </a:p>
        </p:txBody>
      </p:sp>
      <p:sp>
        <p:nvSpPr>
          <p:cNvPr id="10" name="Marcador de texto 2">
            <a:extLst>
              <a:ext uri="{FF2B5EF4-FFF2-40B4-BE49-F238E27FC236}">
                <a16:creationId xmlns:a16="http://schemas.microsoft.com/office/drawing/2014/main" id="{C9DF96B8-B2F3-45B7-8F07-BE06553D73E2}"/>
              </a:ext>
            </a:extLst>
          </p:cNvPr>
          <p:cNvSpPr txBox="1">
            <a:spLocks/>
          </p:cNvSpPr>
          <p:nvPr/>
        </p:nvSpPr>
        <p:spPr>
          <a:xfrm>
            <a:off x="949409" y="3257985"/>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p:txBody>
      </p:sp>
    </p:spTree>
    <p:extLst>
      <p:ext uri="{BB962C8B-B14F-4D97-AF65-F5344CB8AC3E}">
        <p14:creationId xmlns:p14="http://schemas.microsoft.com/office/powerpoint/2010/main" val="354299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97009" y="2361297"/>
            <a:ext cx="7568416" cy="602550"/>
          </a:xfrm>
        </p:spPr>
        <p:txBody>
          <a:bodyPr/>
          <a:lstStyle/>
          <a:p>
            <a:endParaRPr lang="es-ES" sz="32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JUAN CARLOS ALGOVIA DENCHES</a:t>
            </a:r>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endParaRPr lang="es-ES" dirty="0"/>
          </a:p>
        </p:txBody>
      </p:sp>
      <p:sp>
        <p:nvSpPr>
          <p:cNvPr id="13" name="Marcador de texto 2">
            <a:extLst>
              <a:ext uri="{FF2B5EF4-FFF2-40B4-BE49-F238E27FC236}">
                <a16:creationId xmlns:a16="http://schemas.microsoft.com/office/drawing/2014/main" id="{35B1787D-EA36-4CBB-AE6D-0534C3E563F3}"/>
              </a:ext>
            </a:extLst>
          </p:cNvPr>
          <p:cNvSpPr txBox="1">
            <a:spLocks/>
          </p:cNvSpPr>
          <p:nvPr/>
        </p:nvSpPr>
        <p:spPr>
          <a:xfrm>
            <a:off x="797009" y="3105585"/>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a:p>
            <a:endParaRPr lang="es-ES" dirty="0"/>
          </a:p>
        </p:txBody>
      </p:sp>
      <p:sp>
        <p:nvSpPr>
          <p:cNvPr id="9" name="Marcador de texto 2">
            <a:extLst>
              <a:ext uri="{FF2B5EF4-FFF2-40B4-BE49-F238E27FC236}">
                <a16:creationId xmlns:a16="http://schemas.microsoft.com/office/drawing/2014/main" id="{F236375C-08E3-4420-A1E2-AC366056DB77}"/>
              </a:ext>
            </a:extLst>
          </p:cNvPr>
          <p:cNvSpPr txBox="1">
            <a:spLocks/>
          </p:cNvSpPr>
          <p:nvPr/>
        </p:nvSpPr>
        <p:spPr>
          <a:xfrm>
            <a:off x="797009" y="3189993"/>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a:p>
            <a:endParaRPr lang="es-ES" dirty="0"/>
          </a:p>
          <a:p>
            <a:endParaRPr lang="es-ES" dirty="0"/>
          </a:p>
          <a:p>
            <a:endParaRPr lang="es-ES" dirty="0"/>
          </a:p>
        </p:txBody>
      </p:sp>
      <p:sp>
        <p:nvSpPr>
          <p:cNvPr id="11" name="Marcador de texto 2">
            <a:extLst>
              <a:ext uri="{FF2B5EF4-FFF2-40B4-BE49-F238E27FC236}">
                <a16:creationId xmlns:a16="http://schemas.microsoft.com/office/drawing/2014/main" id="{CE9FA425-F32F-4F0F-802E-77BF44483EA5}"/>
              </a:ext>
            </a:extLst>
          </p:cNvPr>
          <p:cNvSpPr>
            <a:spLocks noGrp="1"/>
          </p:cNvSpPr>
          <p:nvPr>
            <p:ph type="body" sz="quarter" idx="12"/>
          </p:nvPr>
        </p:nvSpPr>
        <p:spPr>
          <a:xfrm>
            <a:off x="781257" y="3279176"/>
            <a:ext cx="7561262" cy="3439676"/>
          </a:xfrm>
        </p:spPr>
        <p:txBody>
          <a:bodyPr>
            <a:normAutofit/>
          </a:bodyPr>
          <a:lstStyle/>
          <a:p>
            <a:endParaRPr lang="es-ES" dirty="0"/>
          </a:p>
          <a:p>
            <a:endParaRPr lang="es-ES" dirty="0"/>
          </a:p>
          <a:p>
            <a:endParaRPr lang="es-ES" dirty="0"/>
          </a:p>
          <a:p>
            <a:endParaRPr lang="es-ES" dirty="0"/>
          </a:p>
          <a:p>
            <a:pPr algn="ctr"/>
            <a:r>
              <a:rPr lang="es-ES" sz="4800" b="1" dirty="0"/>
              <a:t>Muchas gracias</a:t>
            </a:r>
          </a:p>
          <a:p>
            <a:endParaRPr lang="es-ES" dirty="0"/>
          </a:p>
          <a:p>
            <a:endParaRPr lang="es-ES" dirty="0"/>
          </a:p>
        </p:txBody>
      </p:sp>
      <p:sp>
        <p:nvSpPr>
          <p:cNvPr id="10" name="Marcador de texto 2">
            <a:extLst>
              <a:ext uri="{FF2B5EF4-FFF2-40B4-BE49-F238E27FC236}">
                <a16:creationId xmlns:a16="http://schemas.microsoft.com/office/drawing/2014/main" id="{C9DF96B8-B2F3-45B7-8F07-BE06553D73E2}"/>
              </a:ext>
            </a:extLst>
          </p:cNvPr>
          <p:cNvSpPr txBox="1">
            <a:spLocks/>
          </p:cNvSpPr>
          <p:nvPr/>
        </p:nvSpPr>
        <p:spPr>
          <a:xfrm>
            <a:off x="949409" y="3257985"/>
            <a:ext cx="7549979" cy="334093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Corbel" panose="020B0503020204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dirty="0"/>
          </a:p>
        </p:txBody>
      </p:sp>
    </p:spTree>
    <p:extLst>
      <p:ext uri="{BB962C8B-B14F-4D97-AF65-F5344CB8AC3E}">
        <p14:creationId xmlns:p14="http://schemas.microsoft.com/office/powerpoint/2010/main" val="294630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781257" y="2327890"/>
            <a:ext cx="7420634" cy="602550"/>
          </a:xfrm>
        </p:spPr>
        <p:txBody>
          <a:bodyPr/>
          <a:lstStyle/>
          <a:p>
            <a:r>
              <a:rPr lang="es-ES_tradnl" sz="2400" dirty="0"/>
              <a:t>1.1. Qué es un Sistema de Gestión del Desempeño (SGD) </a:t>
            </a:r>
            <a:endParaRPr lang="es-ES" sz="2400" dirty="0"/>
          </a:p>
        </p:txBody>
      </p:sp>
      <p:sp>
        <p:nvSpPr>
          <p:cNvPr id="6" name="Marcador de texto 5"/>
          <p:cNvSpPr>
            <a:spLocks noGrp="1"/>
          </p:cNvSpPr>
          <p:nvPr>
            <p:ph type="body" sz="quarter" idx="12"/>
          </p:nvPr>
        </p:nvSpPr>
        <p:spPr/>
        <p:txBody>
          <a:bodyPr/>
          <a:lstStyle/>
          <a:p>
            <a:endParaRPr lang="es-ES_tradnl" dirty="0"/>
          </a:p>
          <a:p>
            <a:endParaRPr lang="es-ES" dirty="0"/>
          </a:p>
        </p:txBody>
      </p:sp>
      <p:sp>
        <p:nvSpPr>
          <p:cNvPr id="4" name="Marcador de texto 3"/>
          <p:cNvSpPr>
            <a:spLocks noGrp="1"/>
          </p:cNvSpPr>
          <p:nvPr>
            <p:ph type="body" sz="quarter" idx="17"/>
          </p:nvPr>
        </p:nvSpPr>
        <p:spPr/>
        <p:txBody>
          <a:bodyPr/>
          <a:lstStyle/>
          <a:p>
            <a:r>
              <a:rPr lang="es-ES" dirty="0"/>
              <a:t>Carlos nadal </a:t>
            </a:r>
            <a:r>
              <a:rPr lang="es-ES" dirty="0" err="1"/>
              <a:t>roig</a:t>
            </a:r>
            <a:endParaRPr lang="es-ES" dirty="0"/>
          </a:p>
        </p:txBody>
      </p:sp>
      <p:sp>
        <p:nvSpPr>
          <p:cNvPr id="8" name="Marcador de texto 7"/>
          <p:cNvSpPr>
            <a:spLocks noGrp="1"/>
          </p:cNvSpPr>
          <p:nvPr>
            <p:ph type="body" sz="quarter" idx="19"/>
          </p:nvPr>
        </p:nvSpPr>
        <p:spPr/>
        <p:txBody>
          <a:bodyPr/>
          <a:lstStyle/>
          <a:p>
            <a:r>
              <a:rPr lang="es-ES" dirty="0"/>
              <a:t>Evaluación del desempeño</a:t>
            </a:r>
          </a:p>
        </p:txBody>
      </p:sp>
      <p:sp>
        <p:nvSpPr>
          <p:cNvPr id="12" name="Marcador de texto 11">
            <a:extLst>
              <a:ext uri="{FF2B5EF4-FFF2-40B4-BE49-F238E27FC236}">
                <a16:creationId xmlns:a16="http://schemas.microsoft.com/office/drawing/2014/main" id="{7335D396-F47B-4CB5-BF43-87018651C181}"/>
              </a:ext>
            </a:extLst>
          </p:cNvPr>
          <p:cNvSpPr>
            <a:spLocks noGrp="1"/>
          </p:cNvSpPr>
          <p:nvPr>
            <p:ph type="body" sz="quarter" idx="18"/>
          </p:nvPr>
        </p:nvSpPr>
        <p:spPr/>
        <p:txBody>
          <a:bodyPr/>
          <a:lstStyle/>
          <a:p>
            <a:r>
              <a:rPr lang="es-ES" dirty="0"/>
              <a:t>1. Introducción</a:t>
            </a:r>
          </a:p>
        </p:txBody>
      </p:sp>
      <p:sp>
        <p:nvSpPr>
          <p:cNvPr id="2" name="Rectángulo 1">
            <a:extLst>
              <a:ext uri="{FF2B5EF4-FFF2-40B4-BE49-F238E27FC236}">
                <a16:creationId xmlns:a16="http://schemas.microsoft.com/office/drawing/2014/main" id="{318745AE-F3E7-4E67-8CC9-7526334354EE}"/>
              </a:ext>
            </a:extLst>
          </p:cNvPr>
          <p:cNvSpPr/>
          <p:nvPr/>
        </p:nvSpPr>
        <p:spPr>
          <a:xfrm>
            <a:off x="646544" y="2930440"/>
            <a:ext cx="7555347" cy="3679149"/>
          </a:xfrm>
          <a:prstGeom prst="rect">
            <a:avLst/>
          </a:prstGeom>
        </p:spPr>
        <p:txBody>
          <a:bodyPr wrap="square">
            <a:spAutoFit/>
          </a:bodyPr>
          <a:lstStyle/>
          <a:p>
            <a:pPr lvl="0" algn="just">
              <a:lnSpc>
                <a:spcPct val="80000"/>
              </a:lnSpc>
              <a:spcBef>
                <a:spcPts val="200"/>
              </a:spcBef>
            </a:pPr>
            <a:r>
              <a:rPr lang="es-ES" sz="1400" dirty="0"/>
              <a:t>El Sistema de Gestión del Desempeño (SGD) es el proceso de gestión que orienta el trabajo y esfuerzo de todas las personas al cumplimiento de los resultados de la organización.</a:t>
            </a:r>
          </a:p>
          <a:p>
            <a:pPr lvl="0" algn="just">
              <a:lnSpc>
                <a:spcPct val="80000"/>
              </a:lnSpc>
              <a:spcBef>
                <a:spcPts val="200"/>
              </a:spcBef>
            </a:pPr>
            <a:endParaRPr lang="ca-ES" sz="1400" dirty="0"/>
          </a:p>
          <a:p>
            <a:pPr lvl="0" algn="just">
              <a:lnSpc>
                <a:spcPct val="80000"/>
              </a:lnSpc>
              <a:spcBef>
                <a:spcPts val="200"/>
              </a:spcBef>
            </a:pPr>
            <a:r>
              <a:rPr lang="es-ES" sz="1400" dirty="0"/>
              <a:t>El SGD tiene como OBJETIVO lograr que cada persona consiga el nivel de desempeño más alto posible en su puesto de trabajo. Sólo así la empresa podrá realizar su misión en un nivel de excelencia y por lo tanto, ser cada vez más competitiva. </a:t>
            </a:r>
            <a:endParaRPr lang="ca-ES" sz="1400" dirty="0"/>
          </a:p>
          <a:p>
            <a:pPr lvl="0" algn="just">
              <a:lnSpc>
                <a:spcPct val="80000"/>
              </a:lnSpc>
              <a:spcBef>
                <a:spcPts val="200"/>
              </a:spcBef>
            </a:pPr>
            <a:endParaRPr lang="ca-ES" sz="1400" dirty="0"/>
          </a:p>
          <a:p>
            <a:pPr lvl="0" algn="just">
              <a:lnSpc>
                <a:spcPct val="80000"/>
              </a:lnSpc>
              <a:spcBef>
                <a:spcPts val="200"/>
              </a:spcBef>
            </a:pPr>
            <a:r>
              <a:rPr lang="es-ES" sz="1400" dirty="0"/>
              <a:t>Y este objetivo se consigue mediante lo siguiente:</a:t>
            </a:r>
          </a:p>
          <a:p>
            <a:pPr lvl="0" algn="just">
              <a:lnSpc>
                <a:spcPct val="80000"/>
              </a:lnSpc>
              <a:spcBef>
                <a:spcPts val="200"/>
              </a:spcBef>
            </a:pPr>
            <a:endParaRPr lang="es-ES" sz="1400" dirty="0"/>
          </a:p>
          <a:p>
            <a:pPr lvl="1" algn="just">
              <a:lnSpc>
                <a:spcPct val="80000"/>
              </a:lnSpc>
              <a:spcBef>
                <a:spcPts val="200"/>
              </a:spcBef>
              <a:buFont typeface="Calibri"/>
              <a:buAutoNum type="arabicPeriod"/>
            </a:pPr>
            <a:r>
              <a:rPr lang="es-ES" sz="1400" dirty="0"/>
              <a:t>Alinear los objetivos personales y de la empresa, </a:t>
            </a:r>
          </a:p>
          <a:p>
            <a:pPr lvl="1" algn="just">
              <a:lnSpc>
                <a:spcPct val="80000"/>
              </a:lnSpc>
              <a:spcBef>
                <a:spcPts val="200"/>
              </a:spcBef>
              <a:buFont typeface="Calibri"/>
              <a:buAutoNum type="arabicPeriod"/>
            </a:pPr>
            <a:r>
              <a:rPr lang="es-ES" sz="1400" dirty="0"/>
              <a:t>Gestionar adecuadamente los distintos niveles de rendimiento, </a:t>
            </a:r>
          </a:p>
          <a:p>
            <a:pPr lvl="1" algn="just">
              <a:lnSpc>
                <a:spcPct val="80000"/>
              </a:lnSpc>
              <a:spcBef>
                <a:spcPts val="200"/>
              </a:spcBef>
              <a:buFont typeface="Calibri"/>
              <a:buAutoNum type="arabicPeriod"/>
            </a:pPr>
            <a:r>
              <a:rPr lang="es-ES" sz="1400" dirty="0"/>
              <a:t>Crear una relación transparente entre el desempeño y el reconocimiento, y </a:t>
            </a:r>
          </a:p>
          <a:p>
            <a:pPr lvl="1" algn="just">
              <a:lnSpc>
                <a:spcPct val="80000"/>
              </a:lnSpc>
              <a:spcBef>
                <a:spcPts val="200"/>
              </a:spcBef>
              <a:buFont typeface="Calibri"/>
              <a:buAutoNum type="arabicPeriod"/>
            </a:pPr>
            <a:r>
              <a:rPr lang="es-ES" sz="1400" dirty="0"/>
              <a:t>Establecer un seguimiento transparente de dicho desempeño con el fin de facilitar un desarrollo personalizado de los empleados de la organización.</a:t>
            </a:r>
            <a:endParaRPr lang="ca-ES" sz="1400" dirty="0"/>
          </a:p>
          <a:p>
            <a:pPr lvl="0" algn="just">
              <a:lnSpc>
                <a:spcPct val="80000"/>
              </a:lnSpc>
              <a:spcBef>
                <a:spcPts val="200"/>
              </a:spcBef>
            </a:pPr>
            <a:r>
              <a:rPr lang="es-ES" sz="1400" dirty="0"/>
              <a:t> </a:t>
            </a:r>
            <a:endParaRPr lang="ca-ES" sz="1400" dirty="0"/>
          </a:p>
          <a:p>
            <a:pPr lvl="0" algn="just">
              <a:lnSpc>
                <a:spcPct val="80000"/>
              </a:lnSpc>
              <a:spcBef>
                <a:spcPts val="200"/>
              </a:spcBef>
            </a:pPr>
            <a:endParaRPr lang="es-ES" sz="1400" dirty="0"/>
          </a:p>
          <a:p>
            <a:pPr lvl="0" algn="just">
              <a:lnSpc>
                <a:spcPct val="80000"/>
              </a:lnSpc>
              <a:spcBef>
                <a:spcPts val="200"/>
              </a:spcBef>
            </a:pPr>
            <a:r>
              <a:rPr lang="es-ES" sz="1400" dirty="0"/>
              <a:t>Entendemos por DESEMPEÑO la forma en que una persona pone en juego todas sus capacidades para realizar las funciones y alcanzar los resultados planificados en su puesto de trabajo, desarrollarse profesionalmente y contribuir al éxito de la empresa. </a:t>
            </a:r>
            <a:endParaRPr lang="ca-ES" sz="1400" dirty="0"/>
          </a:p>
        </p:txBody>
      </p:sp>
    </p:spTree>
    <p:extLst>
      <p:ext uri="{BB962C8B-B14F-4D97-AF65-F5344CB8AC3E}">
        <p14:creationId xmlns:p14="http://schemas.microsoft.com/office/powerpoint/2010/main" val="416555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0540" cy="602550"/>
          </a:xfrm>
        </p:spPr>
        <p:txBody>
          <a:bodyPr/>
          <a:lstStyle/>
          <a:p>
            <a:r>
              <a:rPr lang="es-ES_tradnl" sz="2000" dirty="0"/>
              <a:t>1.1. Qué es un Sistema de Gestión del Desempeño (SGD) </a:t>
            </a:r>
            <a:r>
              <a:rPr lang="es-ES" sz="2000" dirty="0"/>
              <a:t> (II)</a:t>
            </a:r>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a:bodyPr>
          <a:lstStyle/>
          <a:p>
            <a:pPr lvl="0" algn="just"/>
            <a:r>
              <a:rPr lang="es-ES" sz="1800" dirty="0"/>
              <a:t>La consecución de estos niveles de desempeño requiere también la adecuación de los titulares de los puestos a los perfiles profesionales requeridos por estos, por lo que los conocimientos y las competencias requeridas por los puestos de trabajo y recogidas en los correspondientes perfiles profesionales constituyen un aspecto adicional importante a tomar en consideración.</a:t>
            </a:r>
            <a:endParaRPr lang="ca-ES" sz="1800" dirty="0"/>
          </a:p>
          <a:p>
            <a:pPr lvl="0" algn="just"/>
            <a:r>
              <a:rPr lang="es-ES" sz="1800" dirty="0"/>
              <a:t>El SGD sigue el ciclo anual de planificación de la actividad de la empresa, estableciendo metas individuales para cada empleado, estructurando su seguimiento y revisión a lo largo del año y formalizando su posterior evaluación. </a:t>
            </a:r>
            <a:endParaRPr lang="ca-ES" sz="18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1. Introducción</a:t>
            </a:r>
          </a:p>
        </p:txBody>
      </p:sp>
    </p:spTree>
    <p:extLst>
      <p:ext uri="{BB962C8B-B14F-4D97-AF65-F5344CB8AC3E}">
        <p14:creationId xmlns:p14="http://schemas.microsoft.com/office/powerpoint/2010/main" val="618480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1.1. Qué es un Sistema de Gestión del Desempeño (SGD) (III)</a:t>
            </a:r>
            <a:endParaRPr lang="es-ES" sz="2000" dirty="0"/>
          </a:p>
        </p:txBody>
      </p:sp>
      <p:sp>
        <p:nvSpPr>
          <p:cNvPr id="3" name="Marcador de texto 2">
            <a:extLst>
              <a:ext uri="{FF2B5EF4-FFF2-40B4-BE49-F238E27FC236}">
                <a16:creationId xmlns:a16="http://schemas.microsoft.com/office/drawing/2014/main" id="{52DB6304-2C0B-47AF-A25D-6F302CA36420}"/>
              </a:ext>
            </a:extLst>
          </p:cNvPr>
          <p:cNvSpPr>
            <a:spLocks noGrp="1"/>
          </p:cNvSpPr>
          <p:nvPr>
            <p:ph type="body" sz="quarter" idx="12"/>
          </p:nvPr>
        </p:nvSpPr>
        <p:spPr>
          <a:xfrm>
            <a:off x="789133" y="3105585"/>
            <a:ext cx="7560540" cy="3340935"/>
          </a:xfrm>
        </p:spPr>
        <p:txBody>
          <a:bodyPr>
            <a:normAutofit/>
          </a:bodyPr>
          <a:lstStyle/>
          <a:p>
            <a:pPr lvl="0" algn="just"/>
            <a:r>
              <a:rPr lang="es-ES" sz="1800" dirty="0"/>
              <a:t>El SGD debe ser un elemento central en la gestión de las personas de la empresa por las siguientes razones:</a:t>
            </a:r>
          </a:p>
          <a:p>
            <a:pPr marL="285750" lvl="1" indent="-285750" algn="just">
              <a:buFont typeface="Wingdings" panose="05000000000000000000" pitchFamily="2" charset="2"/>
              <a:buChar char="ü"/>
            </a:pPr>
            <a:r>
              <a:rPr lang="es-ES" sz="1800" dirty="0"/>
              <a:t>Facilita la comunicación entre jefe y empleado, el seguimiento de su trabajo y de su desarrollo profesional.</a:t>
            </a:r>
          </a:p>
          <a:p>
            <a:pPr marL="285750" lvl="1" indent="-285750" algn="just">
              <a:buFont typeface="Wingdings" panose="05000000000000000000" pitchFamily="2" charset="2"/>
              <a:buChar char="ü"/>
            </a:pPr>
            <a:r>
              <a:rPr lang="es-ES" sz="1800" dirty="0"/>
              <a:t>Sirve como punto de partida para derivar desarrollar políticas individualizadas de Recursos Humanos. El avance en la carrera profesional, la actividad de formación y el desarrollo de competencias y la retribución variable, son derivaciones de este proceso. </a:t>
            </a:r>
          </a:p>
          <a:p>
            <a:pPr marL="285750" lvl="1" indent="-285750" algn="just">
              <a:buFont typeface="Wingdings" panose="05000000000000000000" pitchFamily="2" charset="2"/>
              <a:buChar char="ü"/>
            </a:pPr>
            <a:r>
              <a:rPr lang="es-ES" sz="1800" dirty="0"/>
              <a:t>El SGD junto con los Sistemas de Formación, de Gestión del Talento, de Rutas Profesionales, etc., conforman el conjunto de las políticas de Recursos Humanos, para atraer, retener y desarrollar a los mejores profesionales, así como, en cada momento, enfocarles hacia los objetivos de la empresa.</a:t>
            </a:r>
            <a:endParaRPr lang="ca-ES" sz="1800" dirty="0"/>
          </a:p>
          <a:p>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1. Introducción</a:t>
            </a:r>
          </a:p>
        </p:txBody>
      </p:sp>
    </p:spTree>
    <p:extLst>
      <p:ext uri="{BB962C8B-B14F-4D97-AF65-F5344CB8AC3E}">
        <p14:creationId xmlns:p14="http://schemas.microsoft.com/office/powerpoint/2010/main" val="2479969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_tradnl" sz="2000" dirty="0"/>
              <a:t>1.1. Qué es un Sistema de Gestión del Desempeño (SGD) Aspectos clave</a:t>
            </a:r>
            <a:endParaRPr lang="es-ES" sz="2000" dirty="0"/>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1. Introducción</a:t>
            </a:r>
          </a:p>
        </p:txBody>
      </p:sp>
      <p:pic>
        <p:nvPicPr>
          <p:cNvPr id="7" name="Tabla 5">
            <a:extLst>
              <a:ext uri="{FF2B5EF4-FFF2-40B4-BE49-F238E27FC236}">
                <a16:creationId xmlns:a16="http://schemas.microsoft.com/office/drawing/2014/main" id="{3A32F54C-0BD6-49E5-82BB-B4E0B8DB5D5A}"/>
              </a:ext>
            </a:extLst>
          </p:cNvPr>
          <p:cNvPicPr>
            <a:picLocks noChangeAspect="1"/>
          </p:cNvPicPr>
          <p:nvPr/>
        </p:nvPicPr>
        <p:blipFill>
          <a:blip r:embed="rId2"/>
          <a:stretch>
            <a:fillRect/>
          </a:stretch>
        </p:blipFill>
        <p:spPr>
          <a:xfrm>
            <a:off x="781257" y="2930440"/>
            <a:ext cx="7728258" cy="3927560"/>
          </a:xfrm>
          <a:prstGeom prst="rect">
            <a:avLst/>
          </a:prstGeom>
          <a:noFill/>
          <a:ln>
            <a:noFill/>
          </a:ln>
        </p:spPr>
      </p:pic>
    </p:spTree>
    <p:extLst>
      <p:ext uri="{BB962C8B-B14F-4D97-AF65-F5344CB8AC3E}">
        <p14:creationId xmlns:p14="http://schemas.microsoft.com/office/powerpoint/2010/main" val="261523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 sz="2000" dirty="0"/>
              <a:t>1.2. Beneficios de un SGD.</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1. Introducción</a:t>
            </a:r>
          </a:p>
        </p:txBody>
      </p:sp>
      <p:sp>
        <p:nvSpPr>
          <p:cNvPr id="7" name="AutoShape 3" descr="Vaquero">
            <a:extLst>
              <a:ext uri="{FF2B5EF4-FFF2-40B4-BE49-F238E27FC236}">
                <a16:creationId xmlns:a16="http://schemas.microsoft.com/office/drawing/2014/main" id="{19CC6D3D-9E96-448C-BDB1-3F0E27AC9F4B}"/>
              </a:ext>
            </a:extLst>
          </p:cNvPr>
          <p:cNvSpPr/>
          <p:nvPr/>
        </p:nvSpPr>
        <p:spPr>
          <a:xfrm>
            <a:off x="797009" y="4364448"/>
            <a:ext cx="7455158" cy="1192253"/>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12701">
            <a:solidFill>
              <a:srgbClr val="4472C4"/>
            </a:solidFill>
            <a:prstDash val="solid"/>
            <a:miter/>
          </a:ln>
        </p:spPr>
        <p:txBody>
          <a:bodyPr vert="horz" wrap="square" lIns="91440" tIns="45720" rIns="91440" bIns="45720" anchor="t" anchorCtr="0" compatLnSpc="1">
            <a:noAutofit/>
          </a:bodyPr>
          <a:lstStyle/>
          <a:p>
            <a:pPr marL="0" marR="0" lvl="0" indent="0" algn="just" defTabSz="914400" rtl="0" fontAlgn="auto" hangingPunct="0">
              <a:lnSpc>
                <a:spcPct val="100000"/>
              </a:lnSpc>
              <a:spcBef>
                <a:spcPts val="0"/>
              </a:spcBef>
              <a:spcAft>
                <a:spcPts val="0"/>
              </a:spcAft>
              <a:buNone/>
              <a:tabLst>
                <a:tab pos="450854" algn="l"/>
                <a:tab pos="5581653" algn="l"/>
              </a:tabLst>
              <a:defRPr sz="1800" b="0" i="0" u="none" strike="noStrike" kern="0" cap="none" spc="0" baseline="0">
                <a:solidFill>
                  <a:srgbClr val="000000"/>
                </a:solidFill>
                <a:uFillTx/>
              </a:defRPr>
            </a:pPr>
            <a:r>
              <a:rPr lang="es-ES" sz="1600" b="0" i="0" u="none" strike="noStrike" kern="1200" cap="none" spc="0" baseline="0" dirty="0">
                <a:solidFill>
                  <a:srgbClr val="000000"/>
                </a:solidFill>
                <a:uFillTx/>
                <a:latin typeface="Calibri"/>
                <a:ea typeface="Calibri" pitchFamily="34"/>
                <a:cs typeface="Arial" pitchFamily="34"/>
              </a:rPr>
              <a:t>Para los </a:t>
            </a:r>
            <a:r>
              <a:rPr lang="es-ES" sz="1600" b="1" i="0" u="none" strike="noStrike" kern="1200" cap="none" spc="0" baseline="0" dirty="0">
                <a:solidFill>
                  <a:srgbClr val="000000"/>
                </a:solidFill>
                <a:uFillTx/>
                <a:latin typeface="Calibri"/>
                <a:ea typeface="Calibri" pitchFamily="34"/>
                <a:cs typeface="Arial" pitchFamily="34"/>
              </a:rPr>
              <a:t>PLANTILLA</a:t>
            </a:r>
            <a:r>
              <a:rPr lang="es-ES" sz="1600" b="0" i="0" u="none" strike="noStrike" kern="1200" cap="none" spc="0" baseline="0" dirty="0">
                <a:solidFill>
                  <a:srgbClr val="000000"/>
                </a:solidFill>
                <a:uFillTx/>
                <a:latin typeface="Calibri"/>
                <a:ea typeface="Calibri" pitchFamily="34"/>
                <a:cs typeface="Arial" pitchFamily="34"/>
              </a:rPr>
              <a:t>: supone objetivar la medición de los avances y resultados obtenidos, así como identificar de forma más objetiva a las personas con mejores desempeños, lo que permite que participen de una forma más planificada en los planes de carrera, de formación y desarrollo, de compensación y beneficios etc.</a:t>
            </a:r>
            <a:endParaRPr lang="es-ES" sz="16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dirty="0">
              <a:solidFill>
                <a:srgbClr val="000000"/>
              </a:solidFill>
              <a:uFillTx/>
              <a:latin typeface="Calibri"/>
            </a:endParaRPr>
          </a:p>
        </p:txBody>
      </p:sp>
      <p:sp>
        <p:nvSpPr>
          <p:cNvPr id="8" name="AutoShape 2" descr="Vaquero">
            <a:extLst>
              <a:ext uri="{FF2B5EF4-FFF2-40B4-BE49-F238E27FC236}">
                <a16:creationId xmlns:a16="http://schemas.microsoft.com/office/drawing/2014/main" id="{5E503D0D-38A2-46E3-8457-F533ACEB8668}"/>
              </a:ext>
            </a:extLst>
          </p:cNvPr>
          <p:cNvSpPr/>
          <p:nvPr/>
        </p:nvSpPr>
        <p:spPr>
          <a:xfrm>
            <a:off x="797009" y="2941145"/>
            <a:ext cx="7455158" cy="1192253"/>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12701">
            <a:solidFill>
              <a:srgbClr val="000000"/>
            </a:solidFill>
            <a:prstDash val="solid"/>
            <a:miter/>
          </a:ln>
        </p:spPr>
        <p:txBody>
          <a:bodyPr vert="horz" wrap="square" lIns="91440" tIns="45720" rIns="91440" bIns="45720" anchor="t" anchorCtr="0" compatLnSpc="1">
            <a:no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600" b="0" i="0" u="none" strike="noStrike" kern="1200" cap="none" spc="0" baseline="0" dirty="0">
                <a:solidFill>
                  <a:srgbClr val="000000"/>
                </a:solidFill>
                <a:uFillTx/>
                <a:latin typeface="Calibri"/>
                <a:ea typeface="Calibri" pitchFamily="34"/>
                <a:cs typeface="Arial" pitchFamily="34"/>
              </a:rPr>
              <a:t>Para la </a:t>
            </a:r>
            <a:r>
              <a:rPr lang="es-ES" sz="1600" b="1" i="0" u="none" strike="noStrike" kern="1200" cap="none" spc="0" baseline="0" dirty="0">
                <a:solidFill>
                  <a:srgbClr val="000000"/>
                </a:solidFill>
                <a:uFillTx/>
                <a:latin typeface="Calibri"/>
                <a:ea typeface="Calibri" pitchFamily="34"/>
                <a:cs typeface="Arial" pitchFamily="34"/>
              </a:rPr>
              <a:t>EMPRESA</a:t>
            </a:r>
            <a:r>
              <a:rPr lang="es-ES" sz="1600" b="0" i="0" u="none" strike="noStrike" kern="1200" cap="none" spc="0" baseline="0" dirty="0">
                <a:solidFill>
                  <a:srgbClr val="000000"/>
                </a:solidFill>
                <a:uFillTx/>
                <a:latin typeface="Calibri"/>
                <a:ea typeface="Calibri" pitchFamily="34"/>
                <a:cs typeface="Arial" pitchFamily="34"/>
              </a:rPr>
              <a:t>: supone una fuente de información continua sobre el estado de la organización en cuanto a parámetros tan importantes como: resultados, áreas de mejora y fortalezas de los empleados, motivaciones y la alineación de los empleados con los Valores y Competencias de la organización.</a:t>
            </a:r>
            <a:endParaRPr lang="es-ES" sz="700" b="0" i="0" u="none" strike="noStrike" kern="1200" cap="none" spc="0" baseline="0" dirty="0">
              <a:solidFill>
                <a:srgbClr val="000000"/>
              </a:solidFill>
              <a:uFillTx/>
              <a:latin typeface="Calibri"/>
            </a:endParaRPr>
          </a:p>
        </p:txBody>
      </p:sp>
      <p:sp>
        <p:nvSpPr>
          <p:cNvPr id="9" name="AutoShape 1" descr="Vaquero">
            <a:extLst>
              <a:ext uri="{FF2B5EF4-FFF2-40B4-BE49-F238E27FC236}">
                <a16:creationId xmlns:a16="http://schemas.microsoft.com/office/drawing/2014/main" id="{C7C61667-E7C4-4658-91AE-85D14B7928F9}"/>
              </a:ext>
            </a:extLst>
          </p:cNvPr>
          <p:cNvSpPr/>
          <p:nvPr/>
        </p:nvSpPr>
        <p:spPr>
          <a:xfrm>
            <a:off x="809648" y="5829518"/>
            <a:ext cx="7455158" cy="894556"/>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12701">
            <a:solidFill>
              <a:srgbClr val="ED7D31"/>
            </a:solidFill>
            <a:prstDash val="solid"/>
            <a:miter/>
          </a:ln>
        </p:spPr>
        <p:txBody>
          <a:bodyPr vert="horz" wrap="square" lIns="91440" tIns="45720" rIns="91440" bIns="45720" anchor="t" anchorCtr="0" compatLnSpc="1">
            <a:no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600" b="0" i="0" u="none" strike="noStrike" kern="1200" cap="none" spc="0" baseline="0" dirty="0">
                <a:solidFill>
                  <a:srgbClr val="000000"/>
                </a:solidFill>
                <a:uFillTx/>
                <a:latin typeface="Calibri"/>
                <a:ea typeface="Calibri" pitchFamily="34"/>
                <a:cs typeface="Arial" pitchFamily="34"/>
              </a:rPr>
              <a:t>Para los </a:t>
            </a:r>
            <a:r>
              <a:rPr lang="es-ES" sz="1600" b="1" i="0" u="none" strike="noStrike" kern="1200" cap="none" spc="0" baseline="0" dirty="0">
                <a:solidFill>
                  <a:srgbClr val="000000"/>
                </a:solidFill>
                <a:uFillTx/>
                <a:latin typeface="Calibri"/>
                <a:ea typeface="Calibri" pitchFamily="34"/>
                <a:cs typeface="Arial" pitchFamily="34"/>
              </a:rPr>
              <a:t>MANAGERS</a:t>
            </a:r>
            <a:r>
              <a:rPr lang="es-ES" sz="1600" b="0" i="0" u="none" strike="noStrike" kern="1200" cap="none" spc="0" baseline="0" dirty="0">
                <a:solidFill>
                  <a:srgbClr val="000000"/>
                </a:solidFill>
                <a:uFillTx/>
                <a:latin typeface="Calibri"/>
                <a:ea typeface="Calibri" pitchFamily="34"/>
                <a:cs typeface="Arial" pitchFamily="34"/>
              </a:rPr>
              <a:t>: les ayuda en su función de dirección al permitirles conocer mejor a sus colaboradores; les facilita la comunicación con sus equipos; y facilita que puedan comprometerse con ellos en acciones de mejora.</a:t>
            </a:r>
            <a:endParaRPr lang="es-ES" sz="1600" b="0" i="0" u="none" strike="noStrike" kern="1200" cap="none" spc="0" baseline="0" dirty="0">
              <a:solidFill>
                <a:srgbClr val="000000"/>
              </a:solidFill>
              <a:uFillTx/>
              <a:latin typeface="Calibri"/>
            </a:endParaRPr>
          </a:p>
        </p:txBody>
      </p:sp>
    </p:spTree>
    <p:extLst>
      <p:ext uri="{BB962C8B-B14F-4D97-AF65-F5344CB8AC3E}">
        <p14:creationId xmlns:p14="http://schemas.microsoft.com/office/powerpoint/2010/main" val="1240368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214EC-F8CA-46C8-A595-05AEDD85C915}"/>
              </a:ext>
            </a:extLst>
          </p:cNvPr>
          <p:cNvSpPr>
            <a:spLocks noGrp="1"/>
          </p:cNvSpPr>
          <p:nvPr>
            <p:ph type="title"/>
          </p:nvPr>
        </p:nvSpPr>
        <p:spPr>
          <a:xfrm>
            <a:off x="781257" y="2327890"/>
            <a:ext cx="7568416" cy="602550"/>
          </a:xfrm>
        </p:spPr>
        <p:txBody>
          <a:bodyPr/>
          <a:lstStyle/>
          <a:p>
            <a:r>
              <a:rPr lang="es-ES" sz="2000" dirty="0"/>
              <a:t>1.3. Principales roles en un SGD.</a:t>
            </a:r>
          </a:p>
        </p:txBody>
      </p:sp>
      <p:sp>
        <p:nvSpPr>
          <p:cNvPr id="4" name="Marcador de texto 3">
            <a:extLst>
              <a:ext uri="{FF2B5EF4-FFF2-40B4-BE49-F238E27FC236}">
                <a16:creationId xmlns:a16="http://schemas.microsoft.com/office/drawing/2014/main" id="{297EB93F-29F6-46EA-9594-F949D1B9F1E6}"/>
              </a:ext>
            </a:extLst>
          </p:cNvPr>
          <p:cNvSpPr>
            <a:spLocks noGrp="1"/>
          </p:cNvSpPr>
          <p:nvPr>
            <p:ph type="body" sz="quarter" idx="17"/>
          </p:nvPr>
        </p:nvSpPr>
        <p:spPr/>
        <p:txBody>
          <a:bodyPr/>
          <a:lstStyle/>
          <a:p>
            <a:r>
              <a:rPr lang="es-ES" dirty="0"/>
              <a:t>Carlos nadal </a:t>
            </a:r>
            <a:r>
              <a:rPr lang="es-ES" dirty="0" err="1"/>
              <a:t>roig</a:t>
            </a:r>
            <a:endParaRPr lang="es-ES" dirty="0"/>
          </a:p>
        </p:txBody>
      </p:sp>
      <p:sp>
        <p:nvSpPr>
          <p:cNvPr id="5" name="Marcador de texto 4">
            <a:extLst>
              <a:ext uri="{FF2B5EF4-FFF2-40B4-BE49-F238E27FC236}">
                <a16:creationId xmlns:a16="http://schemas.microsoft.com/office/drawing/2014/main" id="{4C153E18-0DC8-4022-A24D-B3DA126B2E0E}"/>
              </a:ext>
            </a:extLst>
          </p:cNvPr>
          <p:cNvSpPr>
            <a:spLocks noGrp="1"/>
          </p:cNvSpPr>
          <p:nvPr>
            <p:ph type="body" sz="quarter" idx="19"/>
          </p:nvPr>
        </p:nvSpPr>
        <p:spPr/>
        <p:txBody>
          <a:bodyPr/>
          <a:lstStyle/>
          <a:p>
            <a:r>
              <a:rPr lang="es-ES" dirty="0"/>
              <a:t>Evaluación del Desempeño</a:t>
            </a:r>
          </a:p>
        </p:txBody>
      </p:sp>
      <p:sp>
        <p:nvSpPr>
          <p:cNvPr id="6" name="Marcador de texto 5">
            <a:extLst>
              <a:ext uri="{FF2B5EF4-FFF2-40B4-BE49-F238E27FC236}">
                <a16:creationId xmlns:a16="http://schemas.microsoft.com/office/drawing/2014/main" id="{2B69989F-6662-42EF-98FA-8F22DD7A25B4}"/>
              </a:ext>
            </a:extLst>
          </p:cNvPr>
          <p:cNvSpPr>
            <a:spLocks noGrp="1"/>
          </p:cNvSpPr>
          <p:nvPr>
            <p:ph type="body" sz="quarter" idx="18"/>
          </p:nvPr>
        </p:nvSpPr>
        <p:spPr/>
        <p:txBody>
          <a:bodyPr/>
          <a:lstStyle/>
          <a:p>
            <a:r>
              <a:rPr lang="es-ES" dirty="0"/>
              <a:t>1. Introducción</a:t>
            </a:r>
          </a:p>
        </p:txBody>
      </p:sp>
      <p:pic>
        <p:nvPicPr>
          <p:cNvPr id="7" name="Tabla 7">
            <a:extLst>
              <a:ext uri="{FF2B5EF4-FFF2-40B4-BE49-F238E27FC236}">
                <a16:creationId xmlns:a16="http://schemas.microsoft.com/office/drawing/2014/main" id="{EC83B28F-D37C-407A-B1FC-1C4BCB02B1A3}"/>
              </a:ext>
            </a:extLst>
          </p:cNvPr>
          <p:cNvPicPr>
            <a:picLocks noChangeAspect="1"/>
          </p:cNvPicPr>
          <p:nvPr/>
        </p:nvPicPr>
        <p:blipFill>
          <a:blip r:embed="rId2"/>
          <a:stretch>
            <a:fillRect/>
          </a:stretch>
        </p:blipFill>
        <p:spPr>
          <a:xfrm>
            <a:off x="797009" y="3158393"/>
            <a:ext cx="7181469" cy="3047996"/>
          </a:xfrm>
          <a:prstGeom prst="rect">
            <a:avLst/>
          </a:prstGeom>
          <a:noFill/>
          <a:ln>
            <a:solidFill>
              <a:srgbClr val="00B050"/>
            </a:solidFill>
          </a:ln>
        </p:spPr>
      </p:pic>
    </p:spTree>
    <p:extLst>
      <p:ext uri="{BB962C8B-B14F-4D97-AF65-F5344CB8AC3E}">
        <p14:creationId xmlns:p14="http://schemas.microsoft.com/office/powerpoint/2010/main" val="147742984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 Point anepma 2019" id="{9AB823E7-FF13-4665-BDF4-F88BBE13ADBB}" vid="{01A8A32B-685F-4114-BA40-062619B4B33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 Point ANEPMA_2019</Template>
  <TotalTime>269</TotalTime>
  <Words>3987</Words>
  <Application>Microsoft Office PowerPoint</Application>
  <PresentationFormat>Presentación en pantalla (4:3)</PresentationFormat>
  <Paragraphs>365</Paragraphs>
  <Slides>34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Arial</vt:lpstr>
      <vt:lpstr>Calibri</vt:lpstr>
      <vt:lpstr>Calibri Light</vt:lpstr>
      <vt:lpstr>Corbel</vt:lpstr>
      <vt:lpstr>Wingdings</vt:lpstr>
      <vt:lpstr>Tema de Office</vt:lpstr>
      <vt:lpstr>Presentación de PowerPoint</vt:lpstr>
      <vt:lpstr>INDICE</vt:lpstr>
      <vt:lpstr>Introducción</vt:lpstr>
      <vt:lpstr>1.1. Qué es un Sistema de Gestión del Desempeño (SGD) </vt:lpstr>
      <vt:lpstr>1.1. Qué es un Sistema de Gestión del Desempeño (SGD)  (II)</vt:lpstr>
      <vt:lpstr>1.1. Qué es un Sistema de Gestión del Desempeño (SGD) (III)</vt:lpstr>
      <vt:lpstr>1.1. Qué es un Sistema de Gestión del Desempeño (SGD) Aspectos clave</vt:lpstr>
      <vt:lpstr>1.2. Beneficios de un SGD.</vt:lpstr>
      <vt:lpstr>1.3. Principales roles en un SGD.</vt:lpstr>
      <vt:lpstr>2.1. ¿Qué hacer? FUNCIONES</vt:lpstr>
      <vt:lpstr>2.1. ¿Qué hacer? FUNCIONES</vt:lpstr>
      <vt:lpstr>2.2. ¿Cómo hacerlo? COMPETENCIAS</vt:lpstr>
      <vt:lpstr>2.2.1. Modelo de competencias</vt:lpstr>
      <vt:lpstr>2.2.2. El proceso de desarrollo de competencias</vt:lpstr>
      <vt:lpstr>2.3.1. Objetivos</vt:lpstr>
      <vt:lpstr>2.3.1. Objetivos (cont.)</vt:lpstr>
      <vt:lpstr>3.1. Etapas</vt:lpstr>
      <vt:lpstr>3.1. Planificación</vt:lpstr>
      <vt:lpstr>3.1.1. Funciones</vt:lpstr>
      <vt:lpstr>3.1.2. Objetivos</vt:lpstr>
      <vt:lpstr>3.1.3. Plan de desarrollo de competencias</vt:lpstr>
      <vt:lpstr>Presentación de PowerPoint</vt:lpstr>
      <vt:lpstr>Presentación de PowerPoint</vt:lpstr>
      <vt:lpstr>3.3.1. Funciones y objetivos</vt:lpstr>
      <vt:lpstr>3.3.2. Evaluación de competencias</vt:lpstr>
      <vt:lpstr>CARACTERÍSTICAS</vt:lpstr>
      <vt:lpstr>PARTES</vt:lpstr>
      <vt:lpstr>CAJA NEGRA</vt:lpstr>
      <vt:lpstr>INTRODUCCION DE DATOS</vt:lpstr>
      <vt:lpstr>INTRODUCCION DE DATOS</vt:lpstr>
      <vt:lpstr>INTRODUCCION DE DATOS</vt:lpstr>
      <vt:lpstr>VALORACION DEL MANDO</vt:lpstr>
      <vt:lpstr>PASEMOS A LA PRACTICA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Carlos Algovia Denches</dc:creator>
  <cp:lastModifiedBy>Juan Carlos Algovia Denches</cp:lastModifiedBy>
  <cp:revision>42</cp:revision>
  <cp:lastPrinted>2019-11-07T10:29:42Z</cp:lastPrinted>
  <dcterms:created xsi:type="dcterms:W3CDTF">2019-11-04T08:57:13Z</dcterms:created>
  <dcterms:modified xsi:type="dcterms:W3CDTF">2019-11-11T09:50:33Z</dcterms:modified>
</cp:coreProperties>
</file>